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8"/>
  </p:notesMasterIdLst>
  <p:sldIdLst>
    <p:sldId id="256" r:id="rId2"/>
    <p:sldId id="257" r:id="rId3"/>
    <p:sldId id="282" r:id="rId4"/>
    <p:sldId id="275" r:id="rId5"/>
    <p:sldId id="281" r:id="rId6"/>
    <p:sldId id="273" r:id="rId7"/>
    <p:sldId id="283" r:id="rId8"/>
    <p:sldId id="260" r:id="rId9"/>
    <p:sldId id="284" r:id="rId10"/>
    <p:sldId id="274" r:id="rId11"/>
    <p:sldId id="285" r:id="rId12"/>
    <p:sldId id="280" r:id="rId13"/>
    <p:sldId id="286" r:id="rId14"/>
    <p:sldId id="288" r:id="rId15"/>
    <p:sldId id="289" r:id="rId16"/>
    <p:sldId id="290" r:id="rId17"/>
  </p:sldIdLst>
  <p:sldSz cx="12192000" cy="6858000"/>
  <p:notesSz cx="6858000" cy="9144000"/>
  <p:embeddedFontLst>
    <p:embeddedFont>
      <p:font typeface="Oswald" panose="00000500000000000000" pitchFamily="2" charset="0"/>
      <p:regular r:id="rId19"/>
      <p:bold r:id="rId20"/>
    </p:embeddedFont>
    <p:embeddedFont>
      <p:font typeface="Segoe UI" panose="020B0502040204020203" pitchFamily="34" charset="0"/>
      <p:regular r:id="rId21"/>
      <p:bold r:id="rId22"/>
      <p:italic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8375F"/>
    <a:srgbClr val="1E29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57137D0-968E-7A75-1D55-21707CAF418E}" v="5" dt="2025-11-28T17:04:57.555"/>
    <p1510:client id="{07F67E5A-1F4D-4D58-ADD8-D7A0A447433A}" v="27" dt="2025-11-28T18:51:20.453"/>
    <p1510:client id="{47DC7A5B-28A2-E032-80E7-64071BF35B35}" v="315" dt="2025-11-28T18:54:04.946"/>
    <p1510:client id="{50A15B7B-26D5-447F-9CFF-063A3B26C360}" v="453" dt="2025-11-28T18:42:38.140"/>
    <p1510:client id="{59CD5A2E-4C8E-4406-A68F-8AFC97A769F4}" v="16" dt="2025-11-28T16:29:08.303"/>
    <p1510:client id="{640CFBD5-2F94-4D2C-9FB3-DA3A4497C4AE}" v="4" dt="2025-11-28T17:51:46.180"/>
    <p1510:client id="{6F601824-E8AB-9910-BC63-D8D1F2D53005}" v="306" dt="2025-11-28T17:59:13.698"/>
    <p1510:client id="{AC27FB79-10C2-B8D7-8191-D74E7E968B94}" v="2" dt="2025-11-28T05:04:03.945"/>
    <p1510:client id="{E1DA69F6-9A73-09F5-B8A6-C84083FA5EC9}" v="16" dt="2025-11-28T18:07:49.158"/>
  </p1510:revLst>
</p1510:revInfo>
</file>

<file path=ppt/tableStyles.xml><?xml version="1.0" encoding="utf-8"?>
<a:tblStyleLst xmlns:a="http://schemas.openxmlformats.org/drawingml/2006/main" def="{B1D0CFEF-5FD9-4417-9400-54F3FD96C29A}">
  <a:tblStyle styleId="{B1D0CFEF-5FD9-4417-9400-54F3FD96C29A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CF4"/>
          </a:solidFill>
        </a:fill>
      </a:tcStyle>
    </a:wholeTbl>
    <a:band1H>
      <a:tcTxStyle/>
      <a:tcStyle>
        <a:tcBdr/>
        <a:fill>
          <a:solidFill>
            <a:srgbClr val="CFD7E7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FD7E7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43581242-640D-4A3A-B64C-363E1D3FD8CE}" styleName="Table_1"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CF4"/>
          </a:solidFill>
        </a:fill>
      </a:tcStyle>
    </a:wholeTbl>
    <a:band1H>
      <a:tcTxStyle/>
      <a:tcStyle>
        <a:tcBdr/>
        <a:fill>
          <a:solidFill>
            <a:srgbClr val="CFD7E7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FD7E7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/>
        <a:fill>
          <a:solidFill>
            <a:srgbClr val="4F81BD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/>
        <a:fill>
          <a:solidFill>
            <a:srgbClr val="4F81BD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top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4F81BD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bottom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rgbClr val="4F81BD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3a9e0c55465_0_2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3a9e0c55465_0_2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85915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>
          <a:extLst>
            <a:ext uri="{FF2B5EF4-FFF2-40B4-BE49-F238E27FC236}">
              <a16:creationId xmlns:a16="http://schemas.microsoft.com/office/drawing/2014/main" id="{3CCEEEF0-6102-9806-F376-0FAD733DDF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:notes">
            <a:extLst>
              <a:ext uri="{FF2B5EF4-FFF2-40B4-BE49-F238E27FC236}">
                <a16:creationId xmlns:a16="http://schemas.microsoft.com/office/drawing/2014/main" id="{2DAD8FAC-9DE0-0CCE-4B72-1E2031BFAB5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2:notes">
            <a:extLst>
              <a:ext uri="{FF2B5EF4-FFF2-40B4-BE49-F238E27FC236}">
                <a16:creationId xmlns:a16="http://schemas.microsoft.com/office/drawing/2014/main" id="{50047A53-550E-B865-3036-C31EBFD3D11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687506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3a9e0c55465_0_2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3a9e0c55465_0_2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93722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>
          <a:extLst>
            <a:ext uri="{FF2B5EF4-FFF2-40B4-BE49-F238E27FC236}">
              <a16:creationId xmlns:a16="http://schemas.microsoft.com/office/drawing/2014/main" id="{A8C9ACBE-3405-D860-AEFF-6D3C4F6A62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:notes">
            <a:extLst>
              <a:ext uri="{FF2B5EF4-FFF2-40B4-BE49-F238E27FC236}">
                <a16:creationId xmlns:a16="http://schemas.microsoft.com/office/drawing/2014/main" id="{61CEF1EB-7992-D262-51A6-76512FCC3F6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2:notes">
            <a:extLst>
              <a:ext uri="{FF2B5EF4-FFF2-40B4-BE49-F238E27FC236}">
                <a16:creationId xmlns:a16="http://schemas.microsoft.com/office/drawing/2014/main" id="{B88A6DF5-CAFE-6936-F23D-65A0A00AB5E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794647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>
          <a:extLst>
            <a:ext uri="{FF2B5EF4-FFF2-40B4-BE49-F238E27FC236}">
              <a16:creationId xmlns:a16="http://schemas.microsoft.com/office/drawing/2014/main" id="{E6933FF1-709F-D87C-D73B-6935BC3F10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:notes">
            <a:extLst>
              <a:ext uri="{FF2B5EF4-FFF2-40B4-BE49-F238E27FC236}">
                <a16:creationId xmlns:a16="http://schemas.microsoft.com/office/drawing/2014/main" id="{298D81ED-4E59-5EDD-B474-CFED124804A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2:notes">
            <a:extLst>
              <a:ext uri="{FF2B5EF4-FFF2-40B4-BE49-F238E27FC236}">
                <a16:creationId xmlns:a16="http://schemas.microsoft.com/office/drawing/2014/main" id="{E75E3BB2-665E-5619-4198-E2C9C49E7E9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533294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>
          <a:extLst>
            <a:ext uri="{FF2B5EF4-FFF2-40B4-BE49-F238E27FC236}">
              <a16:creationId xmlns:a16="http://schemas.microsoft.com/office/drawing/2014/main" id="{B2ACD292-A059-681E-60E2-A3844FA482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3a9e0c55465_0_223:notes">
            <a:extLst>
              <a:ext uri="{FF2B5EF4-FFF2-40B4-BE49-F238E27FC236}">
                <a16:creationId xmlns:a16="http://schemas.microsoft.com/office/drawing/2014/main" id="{C155ACC0-0E4E-38AD-A0EF-CB25B75F5E2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3a9e0c55465_0_223:notes">
            <a:extLst>
              <a:ext uri="{FF2B5EF4-FFF2-40B4-BE49-F238E27FC236}">
                <a16:creationId xmlns:a16="http://schemas.microsoft.com/office/drawing/2014/main" id="{F7452044-D835-1AC2-30D1-1E1B805DE77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01795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>
          <a:extLst>
            <a:ext uri="{FF2B5EF4-FFF2-40B4-BE49-F238E27FC236}">
              <a16:creationId xmlns:a16="http://schemas.microsoft.com/office/drawing/2014/main" id="{751ADF18-34C0-27DB-77B3-93F2F09BA8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3a9e0c55465_0_223:notes">
            <a:extLst>
              <a:ext uri="{FF2B5EF4-FFF2-40B4-BE49-F238E27FC236}">
                <a16:creationId xmlns:a16="http://schemas.microsoft.com/office/drawing/2014/main" id="{653507DD-4840-181F-FF74-DC1E2E877A1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3a9e0c55465_0_223:notes">
            <a:extLst>
              <a:ext uri="{FF2B5EF4-FFF2-40B4-BE49-F238E27FC236}">
                <a16:creationId xmlns:a16="http://schemas.microsoft.com/office/drawing/2014/main" id="{2FF0A45D-5542-1D9B-71EA-91F28014182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58763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>
          <a:extLst>
            <a:ext uri="{FF2B5EF4-FFF2-40B4-BE49-F238E27FC236}">
              <a16:creationId xmlns:a16="http://schemas.microsoft.com/office/drawing/2014/main" id="{3A3ECAA8-ED02-D3F6-AB07-E272A4A907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:notes">
            <a:extLst>
              <a:ext uri="{FF2B5EF4-FFF2-40B4-BE49-F238E27FC236}">
                <a16:creationId xmlns:a16="http://schemas.microsoft.com/office/drawing/2014/main" id="{C27B243F-784C-E8CF-5C4C-A9961E9A4BA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2:notes">
            <a:extLst>
              <a:ext uri="{FF2B5EF4-FFF2-40B4-BE49-F238E27FC236}">
                <a16:creationId xmlns:a16="http://schemas.microsoft.com/office/drawing/2014/main" id="{95384E68-FA11-90FD-B3CF-D4CB6104727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822467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3a9e0c55465_0_2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3a9e0c55465_0_2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57301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>
          <a:extLst>
            <a:ext uri="{FF2B5EF4-FFF2-40B4-BE49-F238E27FC236}">
              <a16:creationId xmlns:a16="http://schemas.microsoft.com/office/drawing/2014/main" id="{1046EA08-8640-11C7-C83C-48665BD90F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:notes">
            <a:extLst>
              <a:ext uri="{FF2B5EF4-FFF2-40B4-BE49-F238E27FC236}">
                <a16:creationId xmlns:a16="http://schemas.microsoft.com/office/drawing/2014/main" id="{30C69419-62F1-5D88-464C-682EF281FCD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2:notes">
            <a:extLst>
              <a:ext uri="{FF2B5EF4-FFF2-40B4-BE49-F238E27FC236}">
                <a16:creationId xmlns:a16="http://schemas.microsoft.com/office/drawing/2014/main" id="{427B98BA-9E75-459C-55B8-197D3B47F7C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628863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3a9e0c55465_0_2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3a9e0c55465_0_2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88760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>
          <a:extLst>
            <a:ext uri="{FF2B5EF4-FFF2-40B4-BE49-F238E27FC236}">
              <a16:creationId xmlns:a16="http://schemas.microsoft.com/office/drawing/2014/main" id="{D96FC654-48F5-A9A7-B346-0BC891E6AF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:notes">
            <a:extLst>
              <a:ext uri="{FF2B5EF4-FFF2-40B4-BE49-F238E27FC236}">
                <a16:creationId xmlns:a16="http://schemas.microsoft.com/office/drawing/2014/main" id="{6E01E04E-A85E-FD8E-80B8-D89BA9E4BBF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2:notes">
            <a:extLst>
              <a:ext uri="{FF2B5EF4-FFF2-40B4-BE49-F238E27FC236}">
                <a16:creationId xmlns:a16="http://schemas.microsoft.com/office/drawing/2014/main" id="{B80EC33F-3C93-DE3D-FD7A-D894D5C8DB1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350767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3a9e0c55465_0_2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3a9e0c55465_0_2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>
          <a:extLst>
            <a:ext uri="{FF2B5EF4-FFF2-40B4-BE49-F238E27FC236}">
              <a16:creationId xmlns:a16="http://schemas.microsoft.com/office/drawing/2014/main" id="{3FA2608F-2C88-2510-D4CE-F365500473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:notes">
            <a:extLst>
              <a:ext uri="{FF2B5EF4-FFF2-40B4-BE49-F238E27FC236}">
                <a16:creationId xmlns:a16="http://schemas.microsoft.com/office/drawing/2014/main" id="{16E18255-02A2-5EA7-D3D6-AB2CC1991F2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2:notes">
            <a:extLst>
              <a:ext uri="{FF2B5EF4-FFF2-40B4-BE49-F238E27FC236}">
                <a16:creationId xmlns:a16="http://schemas.microsoft.com/office/drawing/2014/main" id="{BB2A0752-7625-6ADB-9FCD-CEB528DEA29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864835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1.mp4"/><Relationship Id="rId1" Type="http://schemas.microsoft.com/office/2007/relationships/media" Target="../media/media11.mp4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2.mp4"/><Relationship Id="rId1" Type="http://schemas.microsoft.com/office/2007/relationships/media" Target="../media/media12.mp4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3.mp4"/><Relationship Id="rId1" Type="http://schemas.microsoft.com/office/2007/relationships/media" Target="../media/media13.mp4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293B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3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3" descr="image.png"/>
          <p:cNvPicPr preferRelativeResize="0"/>
          <p:nvPr/>
        </p:nvPicPr>
        <p:blipFill rotWithShape="1">
          <a:blip r:embed="rId4">
            <a:alphaModFix amt="60000"/>
          </a:blip>
          <a:srcRect r="-156" b="3439"/>
          <a:stretch/>
        </p:blipFill>
        <p:spPr>
          <a:xfrm>
            <a:off x="9524" y="18473"/>
            <a:ext cx="12182476" cy="6613236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3"/>
          <p:cNvSpPr txBox="1"/>
          <p:nvPr/>
        </p:nvSpPr>
        <p:spPr>
          <a:xfrm>
            <a:off x="1090153" y="1713047"/>
            <a:ext cx="10021185" cy="2693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en-US" sz="6000" b="1">
                <a:solidFill>
                  <a:schemeClr val="bg1"/>
                </a:solidFill>
                <a:sym typeface="Oswald"/>
              </a:rPr>
              <a:t>“Road Scene Analysis as a First-Person View (FPV)”</a:t>
            </a:r>
            <a:endParaRPr lang="en-US" sz="6000">
              <a:solidFill>
                <a:schemeClr val="bg1"/>
              </a:solidFill>
            </a:endParaRPr>
          </a:p>
          <a:p>
            <a:pPr marL="0" marR="0" lvl="0" indent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5000" b="1">
              <a:solidFill>
                <a:schemeClr val="accent1">
                  <a:lumMod val="76000"/>
                </a:schemeClr>
              </a:solidFill>
              <a:latin typeface="Oswa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293B"/>
        </a:solidFill>
        <a:effectLst/>
      </p:bgPr>
    </p:bg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WhatsApp Video 2025-11-26 at 09.55.58_c9c3febc">
            <a:hlinkClick r:id="" action="ppaction://media"/>
            <a:extLst>
              <a:ext uri="{FF2B5EF4-FFF2-40B4-BE49-F238E27FC236}">
                <a16:creationId xmlns:a16="http://schemas.microsoft.com/office/drawing/2014/main" id="{B43B761D-450E-CEF4-21CB-8F8842F578B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563317" y="1278704"/>
            <a:ext cx="6765371" cy="4763021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48CB150-7C62-18C0-A786-5BF875C7661C}"/>
              </a:ext>
            </a:extLst>
          </p:cNvPr>
          <p:cNvSpPr txBox="1"/>
          <p:nvPr/>
        </p:nvSpPr>
        <p:spPr>
          <a:xfrm>
            <a:off x="478810" y="395782"/>
            <a:ext cx="6246155" cy="67127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09972"/>
              </a:lnSpc>
            </a:pPr>
            <a:r>
              <a:rPr lang="en-US" sz="3600" b="1">
                <a:solidFill>
                  <a:schemeClr val="bg1"/>
                </a:solidFill>
                <a:sym typeface="Oswald"/>
              </a:rPr>
              <a:t>Some More Example …..</a:t>
            </a:r>
            <a:endParaRPr lang="en-US" sz="36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5451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8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293B"/>
        </a:solidFill>
        <a:effectLst/>
      </p:bgPr>
    </p:bg>
    <p:spTree>
      <p:nvGrpSpPr>
        <p:cNvPr id="1" name="Shape 92">
          <a:extLst>
            <a:ext uri="{FF2B5EF4-FFF2-40B4-BE49-F238E27FC236}">
              <a16:creationId xmlns:a16="http://schemas.microsoft.com/office/drawing/2014/main" id="{B03326AD-1A4E-44C5-EF8F-1BE74B7F4B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7">
            <a:extLst>
              <a:ext uri="{FF2B5EF4-FFF2-40B4-BE49-F238E27FC236}">
                <a16:creationId xmlns:a16="http://schemas.microsoft.com/office/drawing/2014/main" id="{BA629D52-4593-CB9A-AD8F-FA881BB014BD}"/>
              </a:ext>
            </a:extLst>
          </p:cNvPr>
          <p:cNvSpPr txBox="1"/>
          <p:nvPr/>
        </p:nvSpPr>
        <p:spPr>
          <a:xfrm>
            <a:off x="641531" y="1448824"/>
            <a:ext cx="11181878" cy="7182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Wingdings"/>
              <a:buChar char="q"/>
            </a:pPr>
            <a:r>
              <a:rPr lang="en-US" sz="2400">
                <a:solidFill>
                  <a:schemeClr val="bg1"/>
                </a:solidFill>
                <a:latin typeface="Arial"/>
                <a:ea typeface="Calibri"/>
                <a:cs typeface="Calibri"/>
                <a:sym typeface="Poppins Bold"/>
              </a:rPr>
              <a:t>Railway tracks on the road surface pose a dual hazard</a:t>
            </a:r>
            <a:endParaRPr lang="en-US" sz="2400">
              <a:solidFill>
                <a:schemeClr val="bg1"/>
              </a:solidFill>
              <a:latin typeface="Arial"/>
              <a:ea typeface="Calibri"/>
              <a:cs typeface="Calibri"/>
            </a:endParaRPr>
          </a:p>
          <a:p>
            <a:pPr marL="457200" indent="-457200">
              <a:lnSpc>
                <a:spcPts val="2940"/>
              </a:lnSpc>
              <a:spcBef>
                <a:spcPct val="0"/>
              </a:spcBef>
              <a:buFont typeface="Wingdings"/>
              <a:buChar char="q"/>
            </a:pPr>
            <a:endParaRPr lang="en-US" sz="2400">
              <a:solidFill>
                <a:schemeClr val="bg1"/>
              </a:solidFill>
              <a:latin typeface="Arial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TextBox 19">
            <a:extLst>
              <a:ext uri="{FF2B5EF4-FFF2-40B4-BE49-F238E27FC236}">
                <a16:creationId xmlns:a16="http://schemas.microsoft.com/office/drawing/2014/main" id="{49C100FA-A543-B9E3-F355-31DED41582C6}"/>
              </a:ext>
            </a:extLst>
          </p:cNvPr>
          <p:cNvSpPr txBox="1"/>
          <p:nvPr/>
        </p:nvSpPr>
        <p:spPr>
          <a:xfrm>
            <a:off x="645906" y="232833"/>
            <a:ext cx="8582760" cy="7951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7039"/>
              </a:lnSpc>
            </a:pPr>
            <a:r>
              <a:rPr lang="en-US" sz="3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ea typeface="Calibri"/>
                <a:cs typeface="Calibri"/>
              </a:rPr>
              <a:t>Railway track on middle of the road.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E6B437E-4727-D9B9-3592-CA151AE0D518}"/>
              </a:ext>
            </a:extLst>
          </p:cNvPr>
          <p:cNvGrpSpPr/>
          <p:nvPr/>
        </p:nvGrpSpPr>
        <p:grpSpPr>
          <a:xfrm>
            <a:off x="495514" y="3079946"/>
            <a:ext cx="4794596" cy="1944385"/>
            <a:chOff x="1307842" y="6484314"/>
            <a:chExt cx="1416703" cy="598265"/>
          </a:xfrm>
          <a:solidFill>
            <a:srgbClr val="18375F"/>
          </a:solidFill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3FE9EBA2-595F-8658-6E29-6E6B5C6A606F}"/>
                </a:ext>
              </a:extLst>
            </p:cNvPr>
            <p:cNvSpPr/>
            <p:nvPr/>
          </p:nvSpPr>
          <p:spPr>
            <a:xfrm>
              <a:off x="1307842" y="6541464"/>
              <a:ext cx="1416703" cy="541115"/>
            </a:xfrm>
            <a:custGeom>
              <a:avLst/>
              <a:gdLst/>
              <a:ahLst/>
              <a:cxnLst/>
              <a:rect l="l" t="t" r="r" b="b"/>
              <a:pathLst>
                <a:path w="1416703" h="541115">
                  <a:moveTo>
                    <a:pt x="1416703" y="18774"/>
                  </a:moveTo>
                  <a:lnTo>
                    <a:pt x="1416703" y="522340"/>
                  </a:lnTo>
                  <a:cubicBezTo>
                    <a:pt x="1416703" y="527320"/>
                    <a:pt x="1414725" y="532095"/>
                    <a:pt x="1411205" y="535616"/>
                  </a:cubicBezTo>
                  <a:cubicBezTo>
                    <a:pt x="1407684" y="539137"/>
                    <a:pt x="1402908" y="541115"/>
                    <a:pt x="1397929" y="541115"/>
                  </a:cubicBezTo>
                  <a:lnTo>
                    <a:pt x="18774" y="541115"/>
                  </a:lnTo>
                  <a:cubicBezTo>
                    <a:pt x="13795" y="541115"/>
                    <a:pt x="9020" y="539137"/>
                    <a:pt x="5499" y="535616"/>
                  </a:cubicBezTo>
                  <a:cubicBezTo>
                    <a:pt x="1978" y="532095"/>
                    <a:pt x="0" y="527320"/>
                    <a:pt x="0" y="522340"/>
                  </a:cubicBezTo>
                  <a:lnTo>
                    <a:pt x="0" y="18774"/>
                  </a:lnTo>
                  <a:cubicBezTo>
                    <a:pt x="0" y="13795"/>
                    <a:pt x="1978" y="9020"/>
                    <a:pt x="5499" y="5499"/>
                  </a:cubicBezTo>
                  <a:cubicBezTo>
                    <a:pt x="9020" y="1978"/>
                    <a:pt x="13795" y="0"/>
                    <a:pt x="18774" y="0"/>
                  </a:cubicBezTo>
                  <a:lnTo>
                    <a:pt x="1397929" y="0"/>
                  </a:lnTo>
                  <a:cubicBezTo>
                    <a:pt x="1402908" y="0"/>
                    <a:pt x="1407684" y="1978"/>
                    <a:pt x="1411205" y="5499"/>
                  </a:cubicBezTo>
                  <a:cubicBezTo>
                    <a:pt x="1414725" y="9020"/>
                    <a:pt x="1416703" y="13795"/>
                    <a:pt x="1416703" y="18774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0FDDDC3-34CF-A34B-6384-9782B72D8497}"/>
                </a:ext>
              </a:extLst>
            </p:cNvPr>
            <p:cNvSpPr txBox="1"/>
            <p:nvPr/>
          </p:nvSpPr>
          <p:spPr>
            <a:xfrm>
              <a:off x="1307842" y="6484314"/>
              <a:ext cx="1416703" cy="598265"/>
            </a:xfrm>
            <a:prstGeom prst="rect">
              <a:avLst/>
            </a:prstGeom>
            <a:solidFill>
              <a:schemeClr val="bg1"/>
            </a:solidFill>
          </p:spPr>
          <p:txBody>
            <a:bodyPr lIns="50800" tIns="50800" rIns="50800" bIns="5080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3306"/>
                </a:lnSpc>
              </a:pPr>
              <a:endParaRPr/>
            </a:p>
          </p:txBody>
        </p:sp>
      </p:grpSp>
      <p:sp>
        <p:nvSpPr>
          <p:cNvPr id="7" name="TextBox 18">
            <a:extLst>
              <a:ext uri="{FF2B5EF4-FFF2-40B4-BE49-F238E27FC236}">
                <a16:creationId xmlns:a16="http://schemas.microsoft.com/office/drawing/2014/main" id="{B857EA6B-87B3-0142-7A97-838B7E793AE6}"/>
              </a:ext>
            </a:extLst>
          </p:cNvPr>
          <p:cNvSpPr txBox="1"/>
          <p:nvPr/>
        </p:nvSpPr>
        <p:spPr>
          <a:xfrm>
            <a:off x="862843" y="3381836"/>
            <a:ext cx="4673873" cy="14875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/>
            </a:defPPr>
            <a:lvl1pPr marL="0" marR="0" lvl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0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L="457200" marR="0" lvl="1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0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L="914400" marR="0" lvl="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0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L="1371600" marR="0" lvl="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0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L="1828800" marR="0" lvl="4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0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L="2286000" marR="0" lvl="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0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L="2743200" marR="0" lvl="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0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L="3200400" marR="0" lvl="7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0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L="3657600" marR="0" lvl="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0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l">
              <a:lnSpc>
                <a:spcPts val="2940"/>
              </a:lnSpc>
            </a:pPr>
            <a:r>
              <a:rPr lang="en-US" sz="2400">
                <a:solidFill>
                  <a:schemeClr val="bg2"/>
                </a:solidFill>
                <a:latin typeface="Arial"/>
                <a:ea typeface="Calibri"/>
                <a:cs typeface="Calibri"/>
                <a:sym typeface="Poppins"/>
              </a:rPr>
              <a:t>According to our observation </a:t>
            </a:r>
            <a:endParaRPr lang="en-US" sz="2400">
              <a:solidFill>
                <a:schemeClr val="bg2"/>
              </a:solidFill>
              <a:latin typeface="Arial"/>
              <a:ea typeface="Calibri"/>
              <a:cs typeface="Calibri"/>
            </a:endParaRPr>
          </a:p>
          <a:p>
            <a:pPr>
              <a:lnSpc>
                <a:spcPts val="2940"/>
              </a:lnSpc>
              <a:spcBef>
                <a:spcPct val="0"/>
              </a:spcBef>
            </a:pPr>
            <a:r>
              <a:rPr lang="en-US" sz="2400">
                <a:solidFill>
                  <a:schemeClr val="bg2"/>
                </a:solidFill>
                <a:latin typeface="Arial"/>
                <a:ea typeface="Calibri"/>
                <a:cs typeface="Calibri"/>
                <a:sym typeface="Poppins"/>
              </a:rPr>
              <a:t>Railway track on middle of the road appeared 2 times in 8 videos.</a:t>
            </a:r>
            <a:endParaRPr lang="en-US" sz="2400">
              <a:solidFill>
                <a:schemeClr val="bg2"/>
              </a:solidFill>
              <a:latin typeface="Arial"/>
              <a:ea typeface="Calibri"/>
              <a:cs typeface="Calibri"/>
            </a:endParaRPr>
          </a:p>
        </p:txBody>
      </p:sp>
      <p:pic>
        <p:nvPicPr>
          <p:cNvPr id="9" name="WhatsApp Video 2025-11-26 at 10.11.43_870c2b85">
            <a:hlinkClick r:id="" action="ppaction://media"/>
            <a:extLst>
              <a:ext uri="{FF2B5EF4-FFF2-40B4-BE49-F238E27FC236}">
                <a16:creationId xmlns:a16="http://schemas.microsoft.com/office/drawing/2014/main" id="{6A588FA6-545F-32A1-217C-96DCC964B74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31630" y="2276863"/>
            <a:ext cx="5595463" cy="4085756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254554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34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293B"/>
        </a:solidFill>
        <a:effectLst/>
      </p:bgPr>
    </p:bg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train2">
            <a:hlinkClick r:id="" action="ppaction://media"/>
            <a:extLst>
              <a:ext uri="{FF2B5EF4-FFF2-40B4-BE49-F238E27FC236}">
                <a16:creationId xmlns:a16="http://schemas.microsoft.com/office/drawing/2014/main" id="{77E00ED5-0B34-90E3-3090-3353B836316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58286" y="1272117"/>
            <a:ext cx="7324232" cy="4895849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68934B6-D27A-FCCF-8896-00E61292C02B}"/>
              </a:ext>
            </a:extLst>
          </p:cNvPr>
          <p:cNvSpPr txBox="1"/>
          <p:nvPr/>
        </p:nvSpPr>
        <p:spPr>
          <a:xfrm>
            <a:off x="478810" y="395782"/>
            <a:ext cx="6246155" cy="67127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09972"/>
              </a:lnSpc>
            </a:pPr>
            <a:r>
              <a:rPr lang="en-US" sz="3600" b="1">
                <a:solidFill>
                  <a:schemeClr val="bg1"/>
                </a:solidFill>
                <a:sym typeface="Oswald"/>
              </a:rPr>
              <a:t>Some More Example….</a:t>
            </a:r>
            <a:endParaRPr lang="en-US" sz="36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7050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6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293B"/>
        </a:solidFill>
        <a:effectLst/>
      </p:bgPr>
    </p:bg>
    <p:spTree>
      <p:nvGrpSpPr>
        <p:cNvPr id="1" name="Shape 92">
          <a:extLst>
            <a:ext uri="{FF2B5EF4-FFF2-40B4-BE49-F238E27FC236}">
              <a16:creationId xmlns:a16="http://schemas.microsoft.com/office/drawing/2014/main" id="{F550CF05-0913-D4A8-EA6F-3840DE898B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FAEB78D4-7F2A-0621-B1BC-6C635C5173F1}"/>
              </a:ext>
            </a:extLst>
          </p:cNvPr>
          <p:cNvGrpSpPr/>
          <p:nvPr/>
        </p:nvGrpSpPr>
        <p:grpSpPr>
          <a:xfrm>
            <a:off x="970373" y="3199524"/>
            <a:ext cx="4576246" cy="1811290"/>
            <a:chOff x="1307842" y="6484314"/>
            <a:chExt cx="1416703" cy="598265"/>
          </a:xfrm>
          <a:solidFill>
            <a:srgbClr val="18375F"/>
          </a:solidFill>
        </p:grpSpPr>
        <p:sp>
          <p:nvSpPr>
            <p:cNvPr id="22" name="Freeform 3">
              <a:extLst>
                <a:ext uri="{FF2B5EF4-FFF2-40B4-BE49-F238E27FC236}">
                  <a16:creationId xmlns:a16="http://schemas.microsoft.com/office/drawing/2014/main" id="{7D3ED225-44F2-D3A5-BE86-BDAA07212097}"/>
                </a:ext>
              </a:extLst>
            </p:cNvPr>
            <p:cNvSpPr/>
            <p:nvPr/>
          </p:nvSpPr>
          <p:spPr>
            <a:xfrm>
              <a:off x="1307842" y="6541464"/>
              <a:ext cx="1416703" cy="541115"/>
            </a:xfrm>
            <a:custGeom>
              <a:avLst/>
              <a:gdLst/>
              <a:ahLst/>
              <a:cxnLst/>
              <a:rect l="l" t="t" r="r" b="b"/>
              <a:pathLst>
                <a:path w="1416703" h="541115">
                  <a:moveTo>
                    <a:pt x="1416703" y="18774"/>
                  </a:moveTo>
                  <a:lnTo>
                    <a:pt x="1416703" y="522340"/>
                  </a:lnTo>
                  <a:cubicBezTo>
                    <a:pt x="1416703" y="527320"/>
                    <a:pt x="1414725" y="532095"/>
                    <a:pt x="1411205" y="535616"/>
                  </a:cubicBezTo>
                  <a:cubicBezTo>
                    <a:pt x="1407684" y="539137"/>
                    <a:pt x="1402908" y="541115"/>
                    <a:pt x="1397929" y="541115"/>
                  </a:cubicBezTo>
                  <a:lnTo>
                    <a:pt x="18774" y="541115"/>
                  </a:lnTo>
                  <a:cubicBezTo>
                    <a:pt x="13795" y="541115"/>
                    <a:pt x="9020" y="539137"/>
                    <a:pt x="5499" y="535616"/>
                  </a:cubicBezTo>
                  <a:cubicBezTo>
                    <a:pt x="1978" y="532095"/>
                    <a:pt x="0" y="527320"/>
                    <a:pt x="0" y="522340"/>
                  </a:cubicBezTo>
                  <a:lnTo>
                    <a:pt x="0" y="18774"/>
                  </a:lnTo>
                  <a:cubicBezTo>
                    <a:pt x="0" y="13795"/>
                    <a:pt x="1978" y="9020"/>
                    <a:pt x="5499" y="5499"/>
                  </a:cubicBezTo>
                  <a:cubicBezTo>
                    <a:pt x="9020" y="1978"/>
                    <a:pt x="13795" y="0"/>
                    <a:pt x="18774" y="0"/>
                  </a:cubicBezTo>
                  <a:lnTo>
                    <a:pt x="1397929" y="0"/>
                  </a:lnTo>
                  <a:cubicBezTo>
                    <a:pt x="1402908" y="0"/>
                    <a:pt x="1407684" y="1978"/>
                    <a:pt x="1411205" y="5499"/>
                  </a:cubicBezTo>
                  <a:cubicBezTo>
                    <a:pt x="1414725" y="9020"/>
                    <a:pt x="1416703" y="13795"/>
                    <a:pt x="1416703" y="18774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4">
              <a:extLst>
                <a:ext uri="{FF2B5EF4-FFF2-40B4-BE49-F238E27FC236}">
                  <a16:creationId xmlns:a16="http://schemas.microsoft.com/office/drawing/2014/main" id="{AEA271EF-335D-E2F4-5711-10A410BC6F6B}"/>
                </a:ext>
              </a:extLst>
            </p:cNvPr>
            <p:cNvSpPr txBox="1"/>
            <p:nvPr/>
          </p:nvSpPr>
          <p:spPr>
            <a:xfrm>
              <a:off x="1307842" y="6484314"/>
              <a:ext cx="1416703" cy="598265"/>
            </a:xfrm>
            <a:prstGeom prst="rect">
              <a:avLst/>
            </a:prstGeom>
            <a:solidFill>
              <a:schemeClr val="bg1"/>
            </a:solidFill>
          </p:spPr>
          <p:txBody>
            <a:bodyPr lIns="50800" tIns="50800" rIns="50800" bIns="5080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3306"/>
                </a:lnSpc>
              </a:pPr>
              <a:endParaRPr/>
            </a:p>
          </p:txBody>
        </p:sp>
      </p:grpSp>
      <p:sp>
        <p:nvSpPr>
          <p:cNvPr id="13" name="TextBox 17">
            <a:extLst>
              <a:ext uri="{FF2B5EF4-FFF2-40B4-BE49-F238E27FC236}">
                <a16:creationId xmlns:a16="http://schemas.microsoft.com/office/drawing/2014/main" id="{C7B177F6-8DA6-5588-4349-AFC66AA35983}"/>
              </a:ext>
            </a:extLst>
          </p:cNvPr>
          <p:cNvSpPr txBox="1"/>
          <p:nvPr/>
        </p:nvSpPr>
        <p:spPr>
          <a:xfrm>
            <a:off x="885423" y="1402678"/>
            <a:ext cx="10265115" cy="738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Wingdings"/>
              <a:buChar char="q"/>
            </a:pPr>
            <a:r>
              <a:rPr lang="en-US" sz="2400">
                <a:solidFill>
                  <a:schemeClr val="bg1"/>
                </a:solidFill>
                <a:latin typeface="Arial"/>
                <a:ea typeface="Calibri"/>
                <a:cs typeface="Calibri"/>
                <a:sym typeface="Poppins Bold"/>
              </a:rPr>
              <a:t>A </a:t>
            </a:r>
            <a:r>
              <a:rPr lang="en-US" sz="2400" b="1">
                <a:solidFill>
                  <a:schemeClr val="bg1"/>
                </a:solidFill>
                <a:latin typeface="Arial"/>
                <a:ea typeface="Calibri"/>
                <a:cs typeface="Calibri"/>
                <a:sym typeface="Poppins Bold"/>
              </a:rPr>
              <a:t>motorbike accident</a:t>
            </a:r>
            <a:r>
              <a:rPr lang="en-US" sz="2400">
                <a:solidFill>
                  <a:schemeClr val="bg1"/>
                </a:solidFill>
                <a:latin typeface="Arial"/>
                <a:ea typeface="Calibri"/>
                <a:cs typeface="Calibri"/>
                <a:sym typeface="Poppins Bold"/>
              </a:rPr>
              <a:t> is a collision or incident involving a two-wheeled motorized vehicle, resulting in injury or damage.</a:t>
            </a:r>
            <a:endParaRPr lang="en-US" sz="2400">
              <a:solidFill>
                <a:schemeClr val="bg1"/>
              </a:solidFill>
              <a:latin typeface="Arial"/>
              <a:ea typeface="Calibri"/>
              <a:cs typeface="Calibri"/>
            </a:endParaRPr>
          </a:p>
        </p:txBody>
      </p:sp>
      <p:sp>
        <p:nvSpPr>
          <p:cNvPr id="14" name="TextBox 18">
            <a:extLst>
              <a:ext uri="{FF2B5EF4-FFF2-40B4-BE49-F238E27FC236}">
                <a16:creationId xmlns:a16="http://schemas.microsoft.com/office/drawing/2014/main" id="{A3220BCA-DB3B-4F7B-933B-91FBEB021C38}"/>
              </a:ext>
            </a:extLst>
          </p:cNvPr>
          <p:cNvSpPr txBox="1"/>
          <p:nvPr/>
        </p:nvSpPr>
        <p:spPr>
          <a:xfrm>
            <a:off x="1230849" y="3538979"/>
            <a:ext cx="4673873" cy="1115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2940"/>
              </a:lnSpc>
            </a:pPr>
            <a:r>
              <a:rPr lang="en-US" sz="2600">
                <a:solidFill>
                  <a:schemeClr val="bg2"/>
                </a:solidFill>
                <a:latin typeface="Calibri"/>
                <a:ea typeface="Calibri"/>
                <a:cs typeface="Calibri"/>
                <a:sym typeface="Poppins"/>
              </a:rPr>
              <a:t>According to our observation </a:t>
            </a:r>
            <a:endParaRPr lang="en-US" sz="2600">
              <a:solidFill>
                <a:schemeClr val="bg2"/>
              </a:solidFill>
              <a:latin typeface="Calibri"/>
              <a:ea typeface="Calibri"/>
              <a:cs typeface="Calibri"/>
            </a:endParaRPr>
          </a:p>
          <a:p>
            <a:pPr>
              <a:lnSpc>
                <a:spcPts val="2940"/>
              </a:lnSpc>
              <a:spcBef>
                <a:spcPct val="0"/>
              </a:spcBef>
            </a:pPr>
            <a:r>
              <a:rPr lang="en-US" sz="2600">
                <a:solidFill>
                  <a:schemeClr val="bg2"/>
                </a:solidFill>
                <a:latin typeface="Calibri"/>
                <a:ea typeface="Calibri"/>
                <a:cs typeface="Calibri"/>
                <a:sym typeface="Poppins"/>
              </a:rPr>
              <a:t>Motorbike accident occurred 1 time in 8 videos.</a:t>
            </a:r>
            <a:endParaRPr lang="en-US" sz="2600">
              <a:solidFill>
                <a:schemeClr val="bg2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5" name="TextBox 19">
            <a:extLst>
              <a:ext uri="{FF2B5EF4-FFF2-40B4-BE49-F238E27FC236}">
                <a16:creationId xmlns:a16="http://schemas.microsoft.com/office/drawing/2014/main" id="{7073C7FA-F158-951D-A9CE-80448AC74D8D}"/>
              </a:ext>
            </a:extLst>
          </p:cNvPr>
          <p:cNvSpPr txBox="1"/>
          <p:nvPr/>
        </p:nvSpPr>
        <p:spPr>
          <a:xfrm>
            <a:off x="967544" y="431535"/>
            <a:ext cx="5183205" cy="7951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7039"/>
              </a:lnSpc>
            </a:pPr>
            <a:r>
              <a:rPr lang="en-US" sz="3600" b="1">
                <a:solidFill>
                  <a:schemeClr val="bg1"/>
                </a:solidFill>
                <a:latin typeface="Arial"/>
                <a:ea typeface="Calibri"/>
                <a:cs typeface="Calibri"/>
              </a:rPr>
              <a:t>Motorbike Accident  </a:t>
            </a:r>
            <a:endParaRPr lang="en-US" sz="3600" b="1">
              <a:solidFill>
                <a:schemeClr val="bg1"/>
              </a:solidFill>
              <a:latin typeface="Arial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Untitled video - Made with Clipchamp">
            <a:hlinkClick r:id="" action="ppaction://media"/>
            <a:extLst>
              <a:ext uri="{FF2B5EF4-FFF2-40B4-BE49-F238E27FC236}">
                <a16:creationId xmlns:a16="http://schemas.microsoft.com/office/drawing/2014/main" id="{09162618-D3ED-D8F2-3F88-9ACC29EAD6D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82761" y="2664883"/>
            <a:ext cx="5867373" cy="3248494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993978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293B"/>
        </a:solidFill>
        <a:effectLst/>
      </p:bgPr>
    </p:bg>
    <p:spTree>
      <p:nvGrpSpPr>
        <p:cNvPr id="1" name="Shape 92">
          <a:extLst>
            <a:ext uri="{FF2B5EF4-FFF2-40B4-BE49-F238E27FC236}">
              <a16:creationId xmlns:a16="http://schemas.microsoft.com/office/drawing/2014/main" id="{1059F815-B1C2-A66B-0A8F-ED3730FBE2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9">
            <a:extLst>
              <a:ext uri="{FF2B5EF4-FFF2-40B4-BE49-F238E27FC236}">
                <a16:creationId xmlns:a16="http://schemas.microsoft.com/office/drawing/2014/main" id="{E243CF5A-A14C-E441-D5BD-1F01CCDC3DFB}"/>
              </a:ext>
            </a:extLst>
          </p:cNvPr>
          <p:cNvSpPr txBox="1"/>
          <p:nvPr/>
        </p:nvSpPr>
        <p:spPr>
          <a:xfrm>
            <a:off x="650397" y="255341"/>
            <a:ext cx="8983720" cy="16928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7039"/>
              </a:lnSpc>
            </a:pPr>
            <a:r>
              <a:rPr lang="en-US" sz="3600" b="1">
                <a:solidFill>
                  <a:schemeClr val="bg1"/>
                </a:solidFill>
                <a:latin typeface="Arial"/>
                <a:ea typeface="Calibri"/>
                <a:cs typeface="Calibri"/>
              </a:rPr>
              <a:t>Animals Crossing the Road</a:t>
            </a:r>
            <a:endParaRPr lang="en-US" sz="3600">
              <a:solidFill>
                <a:schemeClr val="bg1"/>
              </a:solidFill>
              <a:latin typeface="Arial"/>
              <a:ea typeface="Calibri"/>
              <a:cs typeface="Calibri"/>
            </a:endParaRPr>
          </a:p>
          <a:p>
            <a:pPr>
              <a:lnSpc>
                <a:spcPts val="7039"/>
              </a:lnSpc>
            </a:pPr>
            <a:endParaRPr lang="en-US" sz="3600" b="1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Box 17">
            <a:extLst>
              <a:ext uri="{FF2B5EF4-FFF2-40B4-BE49-F238E27FC236}">
                <a16:creationId xmlns:a16="http://schemas.microsoft.com/office/drawing/2014/main" id="{BA6762BA-8F69-20AC-27AD-ECEB55E26A28}"/>
              </a:ext>
            </a:extLst>
          </p:cNvPr>
          <p:cNvSpPr txBox="1"/>
          <p:nvPr/>
        </p:nvSpPr>
        <p:spPr>
          <a:xfrm>
            <a:off x="646755" y="1305750"/>
            <a:ext cx="10900684" cy="21224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Wingdings"/>
              <a:buChar char="q"/>
            </a:pPr>
            <a:r>
              <a:rPr lang="en-US" sz="2400">
                <a:solidFill>
                  <a:schemeClr val="bg1"/>
                </a:solidFill>
                <a:latin typeface="Arial"/>
                <a:ea typeface="Calibri"/>
                <a:cs typeface="Calibri"/>
              </a:rPr>
              <a:t>Animals crossing the road creates an immediate and unpredictable hazard, demanding drivers slow down significantly and be prepared to stop instantly to prevent a collision</a:t>
            </a:r>
            <a:endParaRPr lang="en-US" sz="2400">
              <a:solidFill>
                <a:schemeClr val="bg1"/>
              </a:solidFill>
              <a:cs typeface="Arial"/>
            </a:endParaRPr>
          </a:p>
          <a:p>
            <a:pPr marL="285750" indent="-285750">
              <a:buFont typeface="Wingdings"/>
              <a:buChar char="q"/>
            </a:pPr>
            <a:endParaRPr lang="en-US" sz="2400">
              <a:solidFill>
                <a:srgbClr val="000000"/>
              </a:solidFill>
              <a:latin typeface="Arial"/>
              <a:ea typeface="Calibri"/>
              <a:cs typeface="Calibri"/>
            </a:endParaRPr>
          </a:p>
          <a:p>
            <a:pPr marL="342900" indent="-342900">
              <a:buFont typeface="Wingdings"/>
              <a:buChar char="q"/>
            </a:pPr>
            <a:endParaRPr lang="en-US" sz="2000" i="1">
              <a:latin typeface="Arial"/>
              <a:ea typeface="Calibri"/>
              <a:cs typeface="Calibri"/>
            </a:endParaRPr>
          </a:p>
          <a:p>
            <a:pPr marL="342900" indent="-342900">
              <a:lnSpc>
                <a:spcPts val="2940"/>
              </a:lnSpc>
              <a:spcBef>
                <a:spcPct val="0"/>
              </a:spcBef>
              <a:buFont typeface="Wingdings"/>
              <a:buChar char="q"/>
            </a:pPr>
            <a:endParaRPr lang="en-US" sz="2000" b="1" i="1">
              <a:solidFill>
                <a:schemeClr val="bg1"/>
              </a:solidFill>
              <a:latin typeface="Arial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Untitled video - Made with Clipchamp (1)">
            <a:hlinkClick r:id="" action="ppaction://media"/>
            <a:extLst>
              <a:ext uri="{FF2B5EF4-FFF2-40B4-BE49-F238E27FC236}">
                <a16:creationId xmlns:a16="http://schemas.microsoft.com/office/drawing/2014/main" id="{419C7BEB-1B20-0E29-9207-208DD0A4D54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561314" y="2612623"/>
            <a:ext cx="6068994" cy="3431895"/>
          </a:xfrm>
          <a:prstGeom prst="rect">
            <a:avLst/>
          </a:prstGeom>
          <a:ln>
            <a:solidFill>
              <a:schemeClr val="bg1"/>
            </a:solidFill>
          </a:ln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9C7112DD-0509-45A8-E4B2-61A04451C4B3}"/>
              </a:ext>
            </a:extLst>
          </p:cNvPr>
          <p:cNvGrpSpPr/>
          <p:nvPr/>
        </p:nvGrpSpPr>
        <p:grpSpPr>
          <a:xfrm>
            <a:off x="758170" y="3334562"/>
            <a:ext cx="4576246" cy="1811290"/>
            <a:chOff x="1307842" y="6484314"/>
            <a:chExt cx="1416703" cy="598265"/>
          </a:xfrm>
          <a:solidFill>
            <a:srgbClr val="18375F"/>
          </a:solidFill>
        </p:grpSpPr>
        <p:sp>
          <p:nvSpPr>
            <p:cNvPr id="7" name="Freeform 3">
              <a:extLst>
                <a:ext uri="{FF2B5EF4-FFF2-40B4-BE49-F238E27FC236}">
                  <a16:creationId xmlns:a16="http://schemas.microsoft.com/office/drawing/2014/main" id="{9E20CFAA-C519-0630-5EC6-5452ECF45129}"/>
                </a:ext>
              </a:extLst>
            </p:cNvPr>
            <p:cNvSpPr/>
            <p:nvPr/>
          </p:nvSpPr>
          <p:spPr>
            <a:xfrm>
              <a:off x="1307842" y="6541464"/>
              <a:ext cx="1416703" cy="541115"/>
            </a:xfrm>
            <a:custGeom>
              <a:avLst/>
              <a:gdLst/>
              <a:ahLst/>
              <a:cxnLst/>
              <a:rect l="l" t="t" r="r" b="b"/>
              <a:pathLst>
                <a:path w="1416703" h="541115">
                  <a:moveTo>
                    <a:pt x="1416703" y="18774"/>
                  </a:moveTo>
                  <a:lnTo>
                    <a:pt x="1416703" y="522340"/>
                  </a:lnTo>
                  <a:cubicBezTo>
                    <a:pt x="1416703" y="527320"/>
                    <a:pt x="1414725" y="532095"/>
                    <a:pt x="1411205" y="535616"/>
                  </a:cubicBezTo>
                  <a:cubicBezTo>
                    <a:pt x="1407684" y="539137"/>
                    <a:pt x="1402908" y="541115"/>
                    <a:pt x="1397929" y="541115"/>
                  </a:cubicBezTo>
                  <a:lnTo>
                    <a:pt x="18774" y="541115"/>
                  </a:lnTo>
                  <a:cubicBezTo>
                    <a:pt x="13795" y="541115"/>
                    <a:pt x="9020" y="539137"/>
                    <a:pt x="5499" y="535616"/>
                  </a:cubicBezTo>
                  <a:cubicBezTo>
                    <a:pt x="1978" y="532095"/>
                    <a:pt x="0" y="527320"/>
                    <a:pt x="0" y="522340"/>
                  </a:cubicBezTo>
                  <a:lnTo>
                    <a:pt x="0" y="18774"/>
                  </a:lnTo>
                  <a:cubicBezTo>
                    <a:pt x="0" y="13795"/>
                    <a:pt x="1978" y="9020"/>
                    <a:pt x="5499" y="5499"/>
                  </a:cubicBezTo>
                  <a:cubicBezTo>
                    <a:pt x="9020" y="1978"/>
                    <a:pt x="13795" y="0"/>
                    <a:pt x="18774" y="0"/>
                  </a:cubicBezTo>
                  <a:lnTo>
                    <a:pt x="1397929" y="0"/>
                  </a:lnTo>
                  <a:cubicBezTo>
                    <a:pt x="1402908" y="0"/>
                    <a:pt x="1407684" y="1978"/>
                    <a:pt x="1411205" y="5499"/>
                  </a:cubicBezTo>
                  <a:cubicBezTo>
                    <a:pt x="1414725" y="9020"/>
                    <a:pt x="1416703" y="13795"/>
                    <a:pt x="1416703" y="18774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4">
              <a:extLst>
                <a:ext uri="{FF2B5EF4-FFF2-40B4-BE49-F238E27FC236}">
                  <a16:creationId xmlns:a16="http://schemas.microsoft.com/office/drawing/2014/main" id="{EC1FEC81-BDF4-6B9A-96FF-3BBBC9ECCA23}"/>
                </a:ext>
              </a:extLst>
            </p:cNvPr>
            <p:cNvSpPr txBox="1"/>
            <p:nvPr/>
          </p:nvSpPr>
          <p:spPr>
            <a:xfrm>
              <a:off x="1307842" y="6484314"/>
              <a:ext cx="1416703" cy="598265"/>
            </a:xfrm>
            <a:prstGeom prst="rect">
              <a:avLst/>
            </a:prstGeom>
            <a:solidFill>
              <a:schemeClr val="bg1"/>
            </a:solidFill>
          </p:spPr>
          <p:txBody>
            <a:bodyPr lIns="50800" tIns="50800" rIns="50800" bIns="5080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3306"/>
                </a:lnSpc>
              </a:pPr>
              <a:endParaRPr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F9536E98-B5C0-843B-1DEF-2581097AB261}"/>
              </a:ext>
            </a:extLst>
          </p:cNvPr>
          <p:cNvSpPr txBox="1"/>
          <p:nvPr/>
        </p:nvSpPr>
        <p:spPr>
          <a:xfrm>
            <a:off x="945266" y="3679785"/>
            <a:ext cx="4263342" cy="14619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rtl="0">
              <a:lnSpc>
                <a:spcPts val="2639"/>
              </a:lnSpc>
            </a:pPr>
            <a:r>
              <a:rPr lang="en-US" sz="2400">
                <a:solidFill>
                  <a:schemeClr val="bg2"/>
                </a:solidFill>
                <a:ea typeface="Segoe UI"/>
                <a:cs typeface="Segoe UI"/>
              </a:rPr>
              <a:t>According to our observation ​</a:t>
            </a:r>
          </a:p>
          <a:p>
            <a:pPr rtl="0">
              <a:lnSpc>
                <a:spcPts val="2639"/>
              </a:lnSpc>
            </a:pPr>
            <a:r>
              <a:rPr lang="en-US" sz="2400">
                <a:solidFill>
                  <a:schemeClr val="bg2"/>
                </a:solidFill>
                <a:ea typeface="Segoe UI"/>
                <a:cs typeface="Segoe UI"/>
              </a:rPr>
              <a:t>animal crossing the road occurred 2 times in 8 videos.​</a:t>
            </a:r>
          </a:p>
          <a:p>
            <a:pPr algn="ctr"/>
            <a:endParaRPr lang="en-US" sz="240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125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1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293B"/>
        </a:solidFill>
        <a:effectLst/>
      </p:bgPr>
    </p:bg>
    <p:spTree>
      <p:nvGrpSpPr>
        <p:cNvPr id="1" name="Shape 286">
          <a:extLst>
            <a:ext uri="{FF2B5EF4-FFF2-40B4-BE49-F238E27FC236}">
              <a16:creationId xmlns:a16="http://schemas.microsoft.com/office/drawing/2014/main" id="{761CE327-16AE-9096-5C63-A48F187E6A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D68C057-E570-1464-261E-579548021598}"/>
              </a:ext>
            </a:extLst>
          </p:cNvPr>
          <p:cNvSpPr txBox="1"/>
          <p:nvPr/>
        </p:nvSpPr>
        <p:spPr>
          <a:xfrm>
            <a:off x="459272" y="210167"/>
            <a:ext cx="6246155" cy="67127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09972"/>
              </a:lnSpc>
            </a:pPr>
            <a:r>
              <a:rPr lang="en-US" sz="3600" b="1">
                <a:solidFill>
                  <a:schemeClr val="bg1"/>
                </a:solidFill>
                <a:latin typeface="Calibri"/>
                <a:sym typeface="Oswald"/>
              </a:rPr>
              <a:t>Some More Example …..</a:t>
            </a:r>
            <a:endParaRPr lang="en-US" sz="3600">
              <a:solidFill>
                <a:schemeClr val="bg1"/>
              </a:solidFill>
              <a:latin typeface="Calibri"/>
            </a:endParaRPr>
          </a:p>
        </p:txBody>
      </p:sp>
      <p:pic>
        <p:nvPicPr>
          <p:cNvPr id="3" name="Untitled video - Made with Clipchamp">
            <a:hlinkClick r:id="" action="ppaction://media"/>
            <a:extLst>
              <a:ext uri="{FF2B5EF4-FFF2-40B4-BE49-F238E27FC236}">
                <a16:creationId xmlns:a16="http://schemas.microsoft.com/office/drawing/2014/main" id="{E921B7CE-26DB-81DD-E09B-B6752491C4F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498922" y="1164193"/>
            <a:ext cx="8866208" cy="4984831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605200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293B"/>
        </a:solidFill>
        <a:effectLst/>
      </p:bgPr>
    </p:bg>
    <p:spTree>
      <p:nvGrpSpPr>
        <p:cNvPr id="1" name="Shape 286">
          <a:extLst>
            <a:ext uri="{FF2B5EF4-FFF2-40B4-BE49-F238E27FC236}">
              <a16:creationId xmlns:a16="http://schemas.microsoft.com/office/drawing/2014/main" id="{C680E0AB-1892-D596-7AA1-B7AEA1C96B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3889014-35C9-AAF1-95D0-E7DADD5FC4C4}"/>
              </a:ext>
            </a:extLst>
          </p:cNvPr>
          <p:cNvSpPr txBox="1"/>
          <p:nvPr/>
        </p:nvSpPr>
        <p:spPr>
          <a:xfrm>
            <a:off x="3053930" y="2496168"/>
            <a:ext cx="6082180" cy="121661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>
              <a:lnSpc>
                <a:spcPct val="109972"/>
              </a:lnSpc>
            </a:pPr>
            <a:r>
              <a:rPr lang="en-US" sz="7200" b="1">
                <a:solidFill>
                  <a:schemeClr val="bg1"/>
                </a:solidFill>
                <a:sym typeface="Oswald"/>
              </a:rPr>
              <a:t>Thank You</a:t>
            </a:r>
            <a:endParaRPr lang="en-US" sz="7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24606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293B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8">
            <a:extLst>
              <a:ext uri="{FF2B5EF4-FFF2-40B4-BE49-F238E27FC236}">
                <a16:creationId xmlns:a16="http://schemas.microsoft.com/office/drawing/2014/main" id="{F001B681-C770-52F7-9785-93AD5BC2C9FF}"/>
              </a:ext>
            </a:extLst>
          </p:cNvPr>
          <p:cNvSpPr txBox="1"/>
          <p:nvPr/>
        </p:nvSpPr>
        <p:spPr>
          <a:xfrm>
            <a:off x="392256" y="3346495"/>
            <a:ext cx="3157688" cy="1266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94310" lvl="1" algn="l">
              <a:lnSpc>
                <a:spcPts val="2520"/>
              </a:lnSpc>
            </a:pPr>
            <a:r>
              <a:rPr lang="en-US" sz="2000">
                <a:solidFill>
                  <a:schemeClr val="bg1"/>
                </a:solidFill>
                <a:latin typeface="Arial"/>
                <a:ea typeface="Poppins"/>
                <a:cs typeface="Arial"/>
                <a:sym typeface="Poppins"/>
              </a:rPr>
              <a:t>1. Pedestrians Crossing.</a:t>
            </a:r>
            <a:endParaRPr lang="en-US" sz="2000">
              <a:solidFill>
                <a:schemeClr val="bg1"/>
              </a:solidFill>
              <a:latin typeface="Arial"/>
              <a:ea typeface="Poppins"/>
              <a:cs typeface="Arial"/>
            </a:endParaRPr>
          </a:p>
          <a:p>
            <a:pPr marL="194310" lvl="1">
              <a:lnSpc>
                <a:spcPts val="2520"/>
              </a:lnSpc>
            </a:pPr>
            <a:r>
              <a:rPr lang="en-US" sz="2000">
                <a:solidFill>
                  <a:schemeClr val="bg1"/>
                </a:solidFill>
                <a:latin typeface="Arial"/>
                <a:ea typeface="Poppins"/>
                <a:cs typeface="Arial"/>
                <a:sym typeface="Poppins"/>
              </a:rPr>
              <a:t>2. Vehicle Overtaking.</a:t>
            </a:r>
            <a:endParaRPr lang="en-US" sz="2000">
              <a:solidFill>
                <a:schemeClr val="bg1"/>
              </a:solidFill>
              <a:latin typeface="Arial"/>
              <a:ea typeface="Poppins"/>
              <a:cs typeface="Arial"/>
            </a:endParaRPr>
          </a:p>
          <a:p>
            <a:pPr marL="194310" lvl="1" algn="l">
              <a:lnSpc>
                <a:spcPts val="2520"/>
              </a:lnSpc>
            </a:pPr>
            <a:r>
              <a:rPr lang="en-US" sz="2000">
                <a:solidFill>
                  <a:schemeClr val="bg1"/>
                </a:solidFill>
                <a:latin typeface="Arial"/>
                <a:ea typeface="Poppins"/>
                <a:cs typeface="Arial"/>
                <a:sym typeface="Poppins"/>
              </a:rPr>
              <a:t>3. Speed Breakers / Bumps / Potholes.</a:t>
            </a:r>
            <a:endParaRPr lang="en-US" sz="2000">
              <a:solidFill>
                <a:schemeClr val="bg1"/>
              </a:solidFill>
              <a:latin typeface="Arial"/>
              <a:ea typeface="Poppins"/>
              <a:cs typeface="Arial"/>
            </a:endParaRPr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9EC09540-67C4-4E97-5BBD-4683613A5DD3}"/>
              </a:ext>
            </a:extLst>
          </p:cNvPr>
          <p:cNvSpPr txBox="1"/>
          <p:nvPr/>
        </p:nvSpPr>
        <p:spPr>
          <a:xfrm>
            <a:off x="539282" y="1944163"/>
            <a:ext cx="2868677" cy="751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940"/>
              </a:lnSpc>
              <a:spcBef>
                <a:spcPct val="0"/>
              </a:spcBef>
            </a:pPr>
            <a:r>
              <a:rPr lang="en-US" sz="2800" b="1">
                <a:solidFill>
                  <a:srgbClr val="4BACC6"/>
                </a:solidFill>
                <a:latin typeface="Arial"/>
                <a:ea typeface="Poppins Bold"/>
                <a:cs typeface="Arial"/>
                <a:sym typeface="Poppins Bold"/>
              </a:rPr>
              <a:t>Frequent</a:t>
            </a:r>
            <a:endParaRPr lang="en-US" sz="2800" b="1">
              <a:solidFill>
                <a:srgbClr val="4BACC6"/>
              </a:solidFill>
              <a:latin typeface="Arial"/>
              <a:ea typeface="Poppins Bold"/>
              <a:cs typeface="Arial"/>
            </a:endParaRPr>
          </a:p>
          <a:p>
            <a:pPr>
              <a:lnSpc>
                <a:spcPts val="2940"/>
              </a:lnSpc>
              <a:spcBef>
                <a:spcPct val="0"/>
              </a:spcBef>
            </a:pPr>
            <a:r>
              <a:rPr lang="en-US" sz="2800" b="1">
                <a:solidFill>
                  <a:srgbClr val="4BACC6"/>
                </a:solidFill>
                <a:latin typeface="Arial"/>
                <a:ea typeface="Poppins Bold"/>
                <a:cs typeface="Arial"/>
                <a:sym typeface="Poppins Bold"/>
              </a:rPr>
              <a:t>Actions</a:t>
            </a:r>
            <a:endParaRPr lang="en-US" sz="2800" b="1">
              <a:solidFill>
                <a:srgbClr val="4BACC6"/>
              </a:solidFill>
              <a:latin typeface="Arial"/>
              <a:ea typeface="Poppins Bold"/>
              <a:cs typeface="Arial"/>
            </a:endParaRPr>
          </a:p>
        </p:txBody>
      </p:sp>
      <p:sp>
        <p:nvSpPr>
          <p:cNvPr id="5" name="TextBox 10">
            <a:extLst>
              <a:ext uri="{FF2B5EF4-FFF2-40B4-BE49-F238E27FC236}">
                <a16:creationId xmlns:a16="http://schemas.microsoft.com/office/drawing/2014/main" id="{93130C1D-BCE5-C461-9190-89D28A136BC3}"/>
              </a:ext>
            </a:extLst>
          </p:cNvPr>
          <p:cNvSpPr txBox="1"/>
          <p:nvPr/>
        </p:nvSpPr>
        <p:spPr>
          <a:xfrm>
            <a:off x="3955934" y="2792298"/>
            <a:ext cx="3474881" cy="25661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2520"/>
              </a:lnSpc>
            </a:pPr>
            <a:endParaRPr lang="en-US" sz="2000" spc="-150">
              <a:solidFill>
                <a:schemeClr val="bg1"/>
              </a:solidFill>
              <a:latin typeface="Arial"/>
              <a:cs typeface="Arial"/>
            </a:endParaRPr>
          </a:p>
          <a:p>
            <a:pPr marL="194310" lvl="1" algn="just">
              <a:lnSpc>
                <a:spcPts val="2520"/>
              </a:lnSpc>
            </a:pPr>
            <a:r>
              <a:rPr lang="en-US" sz="2000" spc="-150">
                <a:solidFill>
                  <a:schemeClr val="bg1"/>
                </a:solidFill>
                <a:latin typeface="Arial"/>
                <a:ea typeface="Poppins"/>
                <a:cs typeface="Arial"/>
                <a:sym typeface="Poppins"/>
              </a:rPr>
              <a:t>1. Sudden Lane Change by Other Vehicles.</a:t>
            </a:r>
            <a:endParaRPr lang="en-US" sz="2000" spc="-150">
              <a:solidFill>
                <a:schemeClr val="bg1"/>
              </a:solidFill>
              <a:latin typeface="Arial"/>
              <a:ea typeface="Poppins"/>
              <a:cs typeface="Arial"/>
            </a:endParaRPr>
          </a:p>
          <a:p>
            <a:pPr marL="194310" lvl="1" algn="just">
              <a:lnSpc>
                <a:spcPts val="2520"/>
              </a:lnSpc>
            </a:pPr>
            <a:r>
              <a:rPr lang="en-US" sz="2000" spc="-150">
                <a:solidFill>
                  <a:schemeClr val="bg1"/>
                </a:solidFill>
                <a:latin typeface="Arial"/>
                <a:ea typeface="Poppins"/>
                <a:cs typeface="Arial"/>
                <a:sym typeface="Poppins"/>
              </a:rPr>
              <a:t>2. Pedestrian standing on lane edge.</a:t>
            </a:r>
            <a:endParaRPr lang="en-US" sz="2000" spc="-150">
              <a:solidFill>
                <a:schemeClr val="bg1"/>
              </a:solidFill>
              <a:latin typeface="Arial"/>
              <a:ea typeface="Poppins"/>
              <a:cs typeface="Arial"/>
            </a:endParaRPr>
          </a:p>
          <a:p>
            <a:pPr marL="194310" lvl="1" algn="just">
              <a:lnSpc>
                <a:spcPts val="2520"/>
              </a:lnSpc>
            </a:pPr>
            <a:r>
              <a:rPr lang="en-US" sz="2000" spc="-150">
                <a:solidFill>
                  <a:schemeClr val="bg1"/>
                </a:solidFill>
                <a:latin typeface="Arial"/>
                <a:ea typeface="Poppins"/>
                <a:cs typeface="Arial"/>
                <a:sym typeface="Poppins"/>
              </a:rPr>
              <a:t>3. Vehicles coming from the opposite lane.</a:t>
            </a:r>
            <a:endParaRPr lang="en-US" sz="2000" spc="-150">
              <a:solidFill>
                <a:schemeClr val="bg1"/>
              </a:solidFill>
              <a:latin typeface="Arial"/>
              <a:ea typeface="Poppins"/>
              <a:cs typeface="Arial"/>
            </a:endParaRPr>
          </a:p>
          <a:p>
            <a:pPr marL="194310" lvl="1" algn="just">
              <a:lnSpc>
                <a:spcPts val="2520"/>
              </a:lnSpc>
            </a:pPr>
            <a:r>
              <a:rPr lang="en-US" sz="2000" spc="-150">
                <a:solidFill>
                  <a:schemeClr val="bg1"/>
                </a:solidFill>
                <a:latin typeface="Arial"/>
                <a:ea typeface="Poppins"/>
                <a:cs typeface="Arial"/>
                <a:sym typeface="Poppins"/>
              </a:rPr>
              <a:t>4. Traffic jam.</a:t>
            </a:r>
            <a:endParaRPr lang="en-US" sz="2000" spc="-150">
              <a:solidFill>
                <a:schemeClr val="bg1"/>
              </a:solidFill>
              <a:latin typeface="Arial"/>
              <a:ea typeface="Poppins"/>
              <a:cs typeface="Arial"/>
            </a:endParaRPr>
          </a:p>
        </p:txBody>
      </p:sp>
      <p:sp>
        <p:nvSpPr>
          <p:cNvPr id="6" name="TextBox 11">
            <a:extLst>
              <a:ext uri="{FF2B5EF4-FFF2-40B4-BE49-F238E27FC236}">
                <a16:creationId xmlns:a16="http://schemas.microsoft.com/office/drawing/2014/main" id="{94FA5522-3E44-E575-DFD6-0D45D29A814F}"/>
              </a:ext>
            </a:extLst>
          </p:cNvPr>
          <p:cNvSpPr txBox="1"/>
          <p:nvPr/>
        </p:nvSpPr>
        <p:spPr>
          <a:xfrm>
            <a:off x="4076532" y="2038890"/>
            <a:ext cx="2803684" cy="3718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940"/>
              </a:lnSpc>
              <a:spcBef>
                <a:spcPct val="0"/>
              </a:spcBef>
            </a:pPr>
            <a:r>
              <a:rPr lang="en-US" sz="2600" b="1">
                <a:solidFill>
                  <a:srgbClr val="4BACC6"/>
                </a:solidFill>
                <a:latin typeface="Arial"/>
                <a:ea typeface="Poppins Bold"/>
                <a:cs typeface="Arial"/>
                <a:sym typeface="Poppins Bold"/>
              </a:rPr>
              <a:t>Moderate Actions</a:t>
            </a:r>
            <a:endParaRPr lang="en-US">
              <a:latin typeface="Arial"/>
              <a:cs typeface="Arial"/>
            </a:endParaRPr>
          </a:p>
        </p:txBody>
      </p:sp>
      <p:sp>
        <p:nvSpPr>
          <p:cNvPr id="7" name="TextBox 12">
            <a:extLst>
              <a:ext uri="{FF2B5EF4-FFF2-40B4-BE49-F238E27FC236}">
                <a16:creationId xmlns:a16="http://schemas.microsoft.com/office/drawing/2014/main" id="{DDD4E2CE-C967-F644-FDEC-27EEA1EF8450}"/>
              </a:ext>
            </a:extLst>
          </p:cNvPr>
          <p:cNvSpPr txBox="1"/>
          <p:nvPr/>
        </p:nvSpPr>
        <p:spPr>
          <a:xfrm>
            <a:off x="8276628" y="2885037"/>
            <a:ext cx="3050927" cy="28546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5900" lvl="1" algn="l">
              <a:lnSpc>
                <a:spcPts val="2800"/>
              </a:lnSpc>
            </a:pPr>
            <a:r>
              <a:rPr lang="en-US" sz="2000" spc="-150">
                <a:solidFill>
                  <a:schemeClr val="bg1"/>
                </a:solidFill>
                <a:latin typeface="Arial"/>
                <a:ea typeface="Poppins"/>
                <a:cs typeface="Arial"/>
                <a:sym typeface="Poppins"/>
              </a:rPr>
              <a:t>1. Person unexpectedly enters road.</a:t>
            </a:r>
            <a:endParaRPr lang="en-US" sz="2000" spc="-150">
              <a:solidFill>
                <a:schemeClr val="bg1"/>
              </a:solidFill>
              <a:latin typeface="Arial"/>
              <a:ea typeface="Poppins"/>
              <a:cs typeface="Arial"/>
            </a:endParaRPr>
          </a:p>
          <a:p>
            <a:pPr marL="215900" lvl="1" algn="l">
              <a:lnSpc>
                <a:spcPts val="2800"/>
              </a:lnSpc>
            </a:pPr>
            <a:r>
              <a:rPr lang="en-US" sz="2000" spc="-150">
                <a:solidFill>
                  <a:schemeClr val="bg1"/>
                </a:solidFill>
                <a:latin typeface="Arial"/>
                <a:ea typeface="Poppins"/>
                <a:cs typeface="Arial"/>
                <a:sym typeface="Poppins"/>
              </a:rPr>
              <a:t>2. Accident </a:t>
            </a:r>
            <a:endParaRPr lang="en-US" sz="2000" spc="-150">
              <a:solidFill>
                <a:schemeClr val="bg1"/>
              </a:solidFill>
              <a:latin typeface="Arial"/>
              <a:ea typeface="Poppins"/>
              <a:cs typeface="Arial"/>
            </a:endParaRPr>
          </a:p>
          <a:p>
            <a:pPr marL="215900" lvl="1" algn="l">
              <a:lnSpc>
                <a:spcPts val="2800"/>
              </a:lnSpc>
            </a:pPr>
            <a:r>
              <a:rPr lang="en-US" sz="2000" spc="-150">
                <a:solidFill>
                  <a:schemeClr val="bg1"/>
                </a:solidFill>
                <a:latin typeface="Arial"/>
                <a:ea typeface="Poppins"/>
                <a:cs typeface="Arial"/>
                <a:sym typeface="Poppins"/>
              </a:rPr>
              <a:t>3. Animals Crossing the Road.</a:t>
            </a:r>
            <a:endParaRPr lang="en-US" sz="2000" spc="-150">
              <a:solidFill>
                <a:schemeClr val="bg1"/>
              </a:solidFill>
              <a:latin typeface="Arial"/>
              <a:ea typeface="Poppins"/>
              <a:cs typeface="Arial"/>
            </a:endParaRPr>
          </a:p>
          <a:p>
            <a:pPr marL="215900" lvl="1" algn="l">
              <a:lnSpc>
                <a:spcPts val="2800"/>
              </a:lnSpc>
            </a:pPr>
            <a:r>
              <a:rPr lang="en-US" sz="2000" spc="-150">
                <a:solidFill>
                  <a:schemeClr val="bg1"/>
                </a:solidFill>
                <a:latin typeface="Arial"/>
                <a:ea typeface="Poppins"/>
                <a:cs typeface="Arial"/>
                <a:sym typeface="Poppins"/>
              </a:rPr>
              <a:t>4. Railway track on middle of the road.</a:t>
            </a:r>
            <a:endParaRPr lang="en-US" sz="2000" spc="-150">
              <a:solidFill>
                <a:schemeClr val="bg1"/>
              </a:solidFill>
              <a:latin typeface="Arial"/>
              <a:ea typeface="Poppins"/>
              <a:cs typeface="Arial"/>
            </a:endParaRPr>
          </a:p>
          <a:p>
            <a:pPr algn="l">
              <a:lnSpc>
                <a:spcPts val="2800"/>
              </a:lnSpc>
            </a:pPr>
            <a:r>
              <a:rPr lang="en-US" sz="2000" spc="-150">
                <a:solidFill>
                  <a:schemeClr val="bg1"/>
                </a:solidFill>
                <a:latin typeface="Arial"/>
                <a:ea typeface="Poppins"/>
                <a:cs typeface="Arial"/>
                <a:sym typeface="Poppins"/>
              </a:rPr>
              <a:t> </a:t>
            </a:r>
            <a:endParaRPr lang="en-US" sz="2000" spc="-150">
              <a:solidFill>
                <a:schemeClr val="bg1"/>
              </a:solidFill>
              <a:latin typeface="Arial"/>
              <a:ea typeface="Poppins"/>
              <a:cs typeface="Arial"/>
            </a:endParaRPr>
          </a:p>
        </p:txBody>
      </p:sp>
      <p:sp>
        <p:nvSpPr>
          <p:cNvPr id="8" name="TextBox 13">
            <a:extLst>
              <a:ext uri="{FF2B5EF4-FFF2-40B4-BE49-F238E27FC236}">
                <a16:creationId xmlns:a16="http://schemas.microsoft.com/office/drawing/2014/main" id="{0BBFEC54-4F12-5E25-84CA-D683D672467F}"/>
              </a:ext>
            </a:extLst>
          </p:cNvPr>
          <p:cNvSpPr txBox="1"/>
          <p:nvPr/>
        </p:nvSpPr>
        <p:spPr>
          <a:xfrm>
            <a:off x="8503689" y="1939192"/>
            <a:ext cx="3393711" cy="7441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940"/>
              </a:lnSpc>
              <a:spcBef>
                <a:spcPct val="0"/>
              </a:spcBef>
            </a:pPr>
            <a:r>
              <a:rPr lang="en-US" sz="2600" b="1">
                <a:solidFill>
                  <a:srgbClr val="4BACC6"/>
                </a:solidFill>
                <a:latin typeface="Arial"/>
                <a:ea typeface="Poppins Bold"/>
                <a:cs typeface="Arial"/>
                <a:sym typeface="Poppins Bold"/>
              </a:rPr>
              <a:t>Rare But Critical Actions</a:t>
            </a:r>
            <a:endParaRPr lang="en-US">
              <a:latin typeface="Arial"/>
              <a:cs typeface="Arial"/>
            </a:endParaRPr>
          </a:p>
        </p:txBody>
      </p:sp>
      <p:sp>
        <p:nvSpPr>
          <p:cNvPr id="9" name="TextBox 14">
            <a:extLst>
              <a:ext uri="{FF2B5EF4-FFF2-40B4-BE49-F238E27FC236}">
                <a16:creationId xmlns:a16="http://schemas.microsoft.com/office/drawing/2014/main" id="{E6212D0C-1D2A-6DEE-CFAC-3EB5787BF1D5}"/>
              </a:ext>
            </a:extLst>
          </p:cNvPr>
          <p:cNvSpPr txBox="1"/>
          <p:nvPr/>
        </p:nvSpPr>
        <p:spPr>
          <a:xfrm>
            <a:off x="538888" y="307309"/>
            <a:ext cx="8442985" cy="634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l">
              <a:lnSpc>
                <a:spcPts val="5500"/>
              </a:lnSpc>
              <a:spcBef>
                <a:spcPct val="0"/>
              </a:spcBef>
            </a:pPr>
            <a:r>
              <a:rPr lang="en-US" sz="3600" b="1" spc="-15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ea typeface="Agrandir Bold"/>
                <a:cs typeface="Agrandir Bold"/>
                <a:sym typeface="Agrandir Bold"/>
              </a:rPr>
              <a:t>Categories of the most common actions</a:t>
            </a:r>
            <a:endParaRPr lang="en-US" sz="3600" b="1" spc="-15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293B"/>
        </a:solidFill>
        <a:effectLst/>
      </p:bgPr>
    </p:bg>
    <p:spTree>
      <p:nvGrpSpPr>
        <p:cNvPr id="1" name="Shape 92">
          <a:extLst>
            <a:ext uri="{FF2B5EF4-FFF2-40B4-BE49-F238E27FC236}">
              <a16:creationId xmlns:a16="http://schemas.microsoft.com/office/drawing/2014/main" id="{C51D6060-DC05-6CC7-96DA-D3ECEE7050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7">
            <a:extLst>
              <a:ext uri="{FF2B5EF4-FFF2-40B4-BE49-F238E27FC236}">
                <a16:creationId xmlns:a16="http://schemas.microsoft.com/office/drawing/2014/main" id="{6BB093A2-07E5-5418-47CC-3AA70CE2D34A}"/>
              </a:ext>
            </a:extLst>
          </p:cNvPr>
          <p:cNvSpPr txBox="1"/>
          <p:nvPr/>
        </p:nvSpPr>
        <p:spPr>
          <a:xfrm>
            <a:off x="551505" y="1205275"/>
            <a:ext cx="10889028" cy="10876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/>
              <a:buChar char="q"/>
            </a:pPr>
            <a:r>
              <a:rPr lang="en-US" sz="2400" i="1">
                <a:solidFill>
                  <a:schemeClr val="bg1"/>
                </a:solidFill>
                <a:latin typeface="Arial"/>
                <a:ea typeface="Calibri"/>
                <a:cs typeface="Calibri"/>
                <a:sym typeface="Poppins Bold"/>
              </a:rPr>
              <a:t>This refers to people walking on or entering the road, whether at designated crossings or unexpectedly (jaywalking).</a:t>
            </a:r>
            <a:endParaRPr lang="en-US" sz="2400" i="1">
              <a:solidFill>
                <a:schemeClr val="bg1"/>
              </a:solidFill>
              <a:latin typeface="Arial"/>
              <a:ea typeface="Calibri"/>
              <a:cs typeface="Calibri"/>
            </a:endParaRPr>
          </a:p>
          <a:p>
            <a:pPr marL="342900" indent="-342900">
              <a:lnSpc>
                <a:spcPts val="2940"/>
              </a:lnSpc>
              <a:spcBef>
                <a:spcPct val="0"/>
              </a:spcBef>
              <a:buFont typeface="Wingdings"/>
              <a:buChar char="q"/>
            </a:pPr>
            <a:endParaRPr lang="en-US" sz="2400" b="1" i="1">
              <a:solidFill>
                <a:schemeClr val="bg1"/>
              </a:solidFill>
              <a:latin typeface="Arial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Box 14">
            <a:extLst>
              <a:ext uri="{FF2B5EF4-FFF2-40B4-BE49-F238E27FC236}">
                <a16:creationId xmlns:a16="http://schemas.microsoft.com/office/drawing/2014/main" id="{CA20AD08-8834-46C6-20A6-BA2BBAA7E7A2}"/>
              </a:ext>
            </a:extLst>
          </p:cNvPr>
          <p:cNvSpPr txBox="1"/>
          <p:nvPr/>
        </p:nvSpPr>
        <p:spPr>
          <a:xfrm>
            <a:off x="538888" y="307309"/>
            <a:ext cx="8442985" cy="634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5500"/>
              </a:lnSpc>
              <a:spcBef>
                <a:spcPct val="0"/>
              </a:spcBef>
            </a:pPr>
            <a:r>
              <a:rPr lang="en-US" sz="3600" b="1" spc="-15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lt"/>
                <a:cs typeface="+mn-lt"/>
                <a:sym typeface="Agrandir Bold"/>
              </a:rPr>
              <a:t>Pedestrian Crossing</a:t>
            </a:r>
            <a:endParaRPr lang="en-US">
              <a:solidFill>
                <a:schemeClr val="bg1"/>
              </a:solidFill>
              <a:cs typeface="Arial"/>
            </a:endParaRPr>
          </a:p>
        </p:txBody>
      </p:sp>
      <p:sp>
        <p:nvSpPr>
          <p:cNvPr id="8" name="TextBox 4">
            <a:extLst>
              <a:ext uri="{FF2B5EF4-FFF2-40B4-BE49-F238E27FC236}">
                <a16:creationId xmlns:a16="http://schemas.microsoft.com/office/drawing/2014/main" id="{1878ECB1-1809-7DF1-0BA5-C6DF032FE057}"/>
              </a:ext>
            </a:extLst>
          </p:cNvPr>
          <p:cNvSpPr txBox="1"/>
          <p:nvPr/>
        </p:nvSpPr>
        <p:spPr>
          <a:xfrm>
            <a:off x="420663" y="3372733"/>
            <a:ext cx="4391258" cy="173251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lIns="50800" tIns="50800" rIns="50800" bIns="5080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3306"/>
              </a:lnSpc>
            </a:pPr>
            <a:endParaRPr/>
          </a:p>
        </p:txBody>
      </p:sp>
      <p:sp>
        <p:nvSpPr>
          <p:cNvPr id="14" name="TextBox 18">
            <a:extLst>
              <a:ext uri="{FF2B5EF4-FFF2-40B4-BE49-F238E27FC236}">
                <a16:creationId xmlns:a16="http://schemas.microsoft.com/office/drawing/2014/main" id="{05E15E66-84FD-391D-BF13-4079118E07DC}"/>
              </a:ext>
            </a:extLst>
          </p:cNvPr>
          <p:cNvSpPr txBox="1"/>
          <p:nvPr/>
        </p:nvSpPr>
        <p:spPr>
          <a:xfrm>
            <a:off x="602948" y="3673883"/>
            <a:ext cx="4037266" cy="11182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2940"/>
              </a:lnSpc>
            </a:pPr>
            <a:r>
              <a:rPr lang="en-US" sz="2400">
                <a:solidFill>
                  <a:schemeClr val="bg2"/>
                </a:solidFill>
                <a:latin typeface="Arial"/>
                <a:ea typeface="Calibri"/>
                <a:cs typeface="Calibri"/>
                <a:sym typeface="Poppins"/>
              </a:rPr>
              <a:t>According to our observation </a:t>
            </a:r>
            <a:endParaRPr lang="en-US" sz="2400">
              <a:solidFill>
                <a:schemeClr val="bg2"/>
              </a:solidFill>
              <a:latin typeface="Arial"/>
              <a:ea typeface="Calibri"/>
              <a:cs typeface="Calibri"/>
            </a:endParaRPr>
          </a:p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sz="2400">
                <a:solidFill>
                  <a:schemeClr val="bg2"/>
                </a:solidFill>
                <a:latin typeface="Arial"/>
                <a:ea typeface="Calibri"/>
                <a:cs typeface="Calibri"/>
                <a:sym typeface="Poppins"/>
              </a:rPr>
              <a:t>pedestrian crossing the road about 27 times from 8 videos.</a:t>
            </a:r>
            <a:endParaRPr lang="en-US" sz="2400">
              <a:solidFill>
                <a:schemeClr val="bg2"/>
              </a:solidFill>
              <a:latin typeface="Arial"/>
              <a:ea typeface="Calibri"/>
              <a:cs typeface="Calibri"/>
            </a:endParaRPr>
          </a:p>
        </p:txBody>
      </p:sp>
      <p:pic>
        <p:nvPicPr>
          <p:cNvPr id="12" name="padestrian1">
            <a:hlinkClick r:id="" action="ppaction://media"/>
            <a:extLst>
              <a:ext uri="{FF2B5EF4-FFF2-40B4-BE49-F238E27FC236}">
                <a16:creationId xmlns:a16="http://schemas.microsoft.com/office/drawing/2014/main" id="{FB2E03B7-C757-7ED7-537B-E96E1D0A384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14842" y="2151619"/>
            <a:ext cx="5338189" cy="4079835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4097377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17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293B"/>
        </a:solidFill>
        <a:effectLst/>
      </p:bgPr>
    </p:bg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A202160-17FD-5BA9-C97E-139179599E3A}"/>
              </a:ext>
            </a:extLst>
          </p:cNvPr>
          <p:cNvSpPr txBox="1"/>
          <p:nvPr/>
        </p:nvSpPr>
        <p:spPr>
          <a:xfrm>
            <a:off x="542499" y="451386"/>
            <a:ext cx="6093724" cy="65684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09972"/>
              </a:lnSpc>
            </a:pPr>
            <a:r>
              <a:rPr lang="en-US" sz="3600" b="1">
                <a:solidFill>
                  <a:schemeClr val="bg1"/>
                </a:solidFill>
                <a:sym typeface="Oswald"/>
              </a:rPr>
              <a:t>Some More Example ...</a:t>
            </a:r>
            <a:endParaRPr lang="en-US" sz="3600">
              <a:solidFill>
                <a:schemeClr val="bg1"/>
              </a:solidFill>
            </a:endParaRPr>
          </a:p>
        </p:txBody>
      </p:sp>
      <p:pic>
        <p:nvPicPr>
          <p:cNvPr id="6" name="padestrian2">
            <a:hlinkClick r:id="" action="ppaction://media"/>
            <a:extLst>
              <a:ext uri="{FF2B5EF4-FFF2-40B4-BE49-F238E27FC236}">
                <a16:creationId xmlns:a16="http://schemas.microsoft.com/office/drawing/2014/main" id="{BC23B3EF-4FE6-7501-4914-4F5BC056753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258110" y="1577171"/>
            <a:ext cx="6768526" cy="4359557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315799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5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293B"/>
        </a:solidFill>
        <a:effectLst/>
      </p:bgPr>
    </p:bg>
    <p:spTree>
      <p:nvGrpSpPr>
        <p:cNvPr id="1" name="Shape 92">
          <a:extLst>
            <a:ext uri="{FF2B5EF4-FFF2-40B4-BE49-F238E27FC236}">
              <a16:creationId xmlns:a16="http://schemas.microsoft.com/office/drawing/2014/main" id="{D695626A-3C86-6479-A492-B890D12FC8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7">
            <a:extLst>
              <a:ext uri="{FF2B5EF4-FFF2-40B4-BE49-F238E27FC236}">
                <a16:creationId xmlns:a16="http://schemas.microsoft.com/office/drawing/2014/main" id="{8779984A-628B-6902-76A2-0FE2101DF7BC}"/>
              </a:ext>
            </a:extLst>
          </p:cNvPr>
          <p:cNvSpPr txBox="1"/>
          <p:nvPr/>
        </p:nvSpPr>
        <p:spPr>
          <a:xfrm>
            <a:off x="608843" y="1288065"/>
            <a:ext cx="9869546" cy="11039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ts val="2940"/>
              </a:lnSpc>
              <a:spcBef>
                <a:spcPct val="0"/>
              </a:spcBef>
              <a:buFont typeface="Wingdings"/>
              <a:buChar char="q"/>
            </a:pPr>
            <a:r>
              <a:rPr lang="en-US" sz="2400" b="1">
                <a:solidFill>
                  <a:schemeClr val="bg1">
                    <a:lumMod val="95000"/>
                  </a:schemeClr>
                </a:solidFill>
                <a:latin typeface="Arial"/>
                <a:ea typeface="Calibri"/>
                <a:cs typeface="Calibri"/>
                <a:sym typeface="Poppins Bold"/>
              </a:rPr>
              <a:t>This refers to two-wheeled vehicles (motorcycles and bicycles) passing other vehicles, often utilizing narrow gaps or "filtering" through slow </a:t>
            </a:r>
            <a:r>
              <a:rPr lang="en-US" sz="2400" b="1" u="none" strike="noStrike">
                <a:solidFill>
                  <a:schemeClr val="bg1">
                    <a:lumMod val="95000"/>
                  </a:schemeClr>
                </a:solidFill>
                <a:latin typeface="Arial"/>
                <a:ea typeface="Calibri"/>
                <a:cs typeface="Calibri"/>
                <a:sym typeface="Poppins Bold"/>
              </a:rPr>
              <a:t>or </a:t>
            </a:r>
            <a:r>
              <a:rPr lang="en-US" sz="2400" b="1">
                <a:solidFill>
                  <a:schemeClr val="bg1">
                    <a:lumMod val="95000"/>
                  </a:schemeClr>
                </a:solidFill>
                <a:latin typeface="Arial"/>
                <a:ea typeface="Calibri"/>
                <a:cs typeface="Calibri"/>
                <a:sym typeface="Poppins Bold"/>
              </a:rPr>
              <a:t>stationary traffic</a:t>
            </a:r>
            <a:endParaRPr lang="en-US" sz="2400" b="1">
              <a:solidFill>
                <a:schemeClr val="bg1">
                  <a:lumMod val="95000"/>
                </a:schemeClr>
              </a:solidFill>
              <a:latin typeface="Arial"/>
              <a:ea typeface="Calibri"/>
              <a:cs typeface="Calibri"/>
            </a:endParaRPr>
          </a:p>
        </p:txBody>
      </p:sp>
      <p:sp>
        <p:nvSpPr>
          <p:cNvPr id="15" name="TextBox 19">
            <a:extLst>
              <a:ext uri="{FF2B5EF4-FFF2-40B4-BE49-F238E27FC236}">
                <a16:creationId xmlns:a16="http://schemas.microsoft.com/office/drawing/2014/main" id="{7229FD3D-404A-F82C-8038-0C2427514B20}"/>
              </a:ext>
            </a:extLst>
          </p:cNvPr>
          <p:cNvSpPr txBox="1"/>
          <p:nvPr/>
        </p:nvSpPr>
        <p:spPr>
          <a:xfrm>
            <a:off x="605366" y="269152"/>
            <a:ext cx="3878795" cy="7951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7039"/>
              </a:lnSpc>
            </a:pPr>
            <a:r>
              <a:rPr lang="en-US" sz="3600" b="1" spc="-15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ea typeface="Calibri"/>
                <a:cs typeface="Calibri"/>
                <a:sym typeface="Agrandir"/>
              </a:rPr>
              <a:t>Vehicle Overtaking</a:t>
            </a:r>
            <a:endParaRPr lang="en-US" sz="3600" b="1" spc="-15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EE833922-9958-6B1B-A1A8-CD8D197BCCD8}"/>
              </a:ext>
            </a:extLst>
          </p:cNvPr>
          <p:cNvSpPr txBox="1"/>
          <p:nvPr/>
        </p:nvSpPr>
        <p:spPr>
          <a:xfrm>
            <a:off x="649210" y="3316066"/>
            <a:ext cx="4391258" cy="17325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50800" tIns="50800" rIns="50800" bIns="5080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3306"/>
              </a:lnSpc>
            </a:pPr>
            <a:endParaRPr/>
          </a:p>
        </p:txBody>
      </p:sp>
      <p:pic>
        <p:nvPicPr>
          <p:cNvPr id="8" name="risky2">
            <a:hlinkClick r:id="" action="ppaction://media"/>
            <a:extLst>
              <a:ext uri="{FF2B5EF4-FFF2-40B4-BE49-F238E27FC236}">
                <a16:creationId xmlns:a16="http://schemas.microsoft.com/office/drawing/2014/main" id="{F01AFC32-D626-AE5B-8C96-602DF6861CB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698445" y="2734729"/>
            <a:ext cx="5644488" cy="3505201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08B21B-3D39-E1E5-4003-B402228E5656}"/>
              </a:ext>
            </a:extLst>
          </p:cNvPr>
          <p:cNvSpPr txBox="1"/>
          <p:nvPr/>
        </p:nvSpPr>
        <p:spPr>
          <a:xfrm>
            <a:off x="723418" y="3429001"/>
            <a:ext cx="4504481" cy="141577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rtl="0"/>
            <a:r>
              <a:rPr lang="en-US" sz="2400">
                <a:solidFill>
                  <a:srgbClr val="18375F"/>
                </a:solidFill>
                <a:latin typeface="Arial"/>
                <a:ea typeface="Segoe UI"/>
                <a:cs typeface="Segoe UI"/>
              </a:rPr>
              <a:t>According to our observation </a:t>
            </a:r>
            <a:r>
              <a:rPr lang="en-US" sz="2400">
                <a:latin typeface="Arial"/>
                <a:ea typeface="Segoe UI"/>
                <a:cs typeface="Segoe UI"/>
              </a:rPr>
              <a:t>​</a:t>
            </a:r>
          </a:p>
          <a:p>
            <a:r>
              <a:rPr lang="en-US" sz="2400">
                <a:solidFill>
                  <a:srgbClr val="18375F"/>
                </a:solidFill>
                <a:latin typeface="Arial"/>
                <a:ea typeface="Segoe UI"/>
                <a:cs typeface="Segoe UI"/>
              </a:rPr>
              <a:t>Vehicle overtaking the </a:t>
            </a:r>
            <a:r>
              <a:rPr lang="en-US" sz="2400">
                <a:solidFill>
                  <a:srgbClr val="18375F"/>
                </a:solidFill>
                <a:ea typeface="Segoe UI"/>
                <a:cs typeface="Segoe UI"/>
              </a:rPr>
              <a:t>road about</a:t>
            </a:r>
            <a:r>
              <a:rPr lang="en-US" sz="2400">
                <a:solidFill>
                  <a:srgbClr val="18375F"/>
                </a:solidFill>
                <a:latin typeface="Arial"/>
                <a:ea typeface="Segoe UI"/>
                <a:cs typeface="Segoe UI"/>
              </a:rPr>
              <a:t> </a:t>
            </a:r>
            <a:r>
              <a:rPr lang="en-US" sz="2400">
                <a:solidFill>
                  <a:srgbClr val="18375F"/>
                </a:solidFill>
                <a:ea typeface="Segoe UI"/>
                <a:cs typeface="Segoe UI"/>
              </a:rPr>
              <a:t>27 times</a:t>
            </a:r>
            <a:r>
              <a:rPr lang="en-US" sz="2400">
                <a:solidFill>
                  <a:srgbClr val="18375F"/>
                </a:solidFill>
                <a:latin typeface="Arial"/>
                <a:ea typeface="Segoe UI"/>
                <a:cs typeface="Segoe UI"/>
              </a:rPr>
              <a:t> from 8 videos.</a:t>
            </a:r>
          </a:p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511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15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293B"/>
        </a:solidFill>
        <a:effectLst/>
      </p:bgPr>
    </p:bg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6E81FDDB-6C91-E549-A9BB-2A83737DFFD5}"/>
              </a:ext>
            </a:extLst>
          </p:cNvPr>
          <p:cNvSpPr txBox="1"/>
          <p:nvPr/>
        </p:nvSpPr>
        <p:spPr>
          <a:xfrm>
            <a:off x="617562" y="601510"/>
            <a:ext cx="6342796" cy="65447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09972"/>
              </a:lnSpc>
            </a:pPr>
            <a:r>
              <a:rPr lang="en-US" sz="3600" b="1">
                <a:solidFill>
                  <a:schemeClr val="bg1"/>
                </a:solidFill>
                <a:sym typeface="Oswald"/>
              </a:rPr>
              <a:t>Some More Example….</a:t>
            </a:r>
            <a:endParaRPr lang="en-US" sz="3600" b="1">
              <a:solidFill>
                <a:schemeClr val="bg1"/>
              </a:solidFill>
            </a:endParaRPr>
          </a:p>
        </p:txBody>
      </p:sp>
      <p:pic>
        <p:nvPicPr>
          <p:cNvPr id="7" name="risky1">
            <a:hlinkClick r:id="" action="ppaction://media"/>
            <a:extLst>
              <a:ext uri="{FF2B5EF4-FFF2-40B4-BE49-F238E27FC236}">
                <a16:creationId xmlns:a16="http://schemas.microsoft.com/office/drawing/2014/main" id="{CD7BFDB7-58C8-834E-4941-8A27506C670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215774" y="1528230"/>
            <a:ext cx="7135282" cy="4320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878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8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293B"/>
        </a:solidFill>
        <a:effectLst/>
      </p:bgPr>
    </p:bg>
    <p:spTree>
      <p:nvGrpSpPr>
        <p:cNvPr id="1" name="Shape 92">
          <a:extLst>
            <a:ext uri="{FF2B5EF4-FFF2-40B4-BE49-F238E27FC236}">
              <a16:creationId xmlns:a16="http://schemas.microsoft.com/office/drawing/2014/main" id="{1EE8B01B-1E36-B672-65C8-9D65F527E9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61BFF4EF-CC61-3187-2CC7-BB03EA0EAE4E}"/>
              </a:ext>
            </a:extLst>
          </p:cNvPr>
          <p:cNvGrpSpPr/>
          <p:nvPr/>
        </p:nvGrpSpPr>
        <p:grpSpPr>
          <a:xfrm>
            <a:off x="618384" y="2632004"/>
            <a:ext cx="4330386" cy="2118094"/>
            <a:chOff x="1307842" y="6484314"/>
            <a:chExt cx="1416703" cy="598265"/>
          </a:xfrm>
          <a:solidFill>
            <a:srgbClr val="18375F"/>
          </a:solidFill>
        </p:grpSpPr>
        <p:sp>
          <p:nvSpPr>
            <p:cNvPr id="22" name="Freeform 3">
              <a:extLst>
                <a:ext uri="{FF2B5EF4-FFF2-40B4-BE49-F238E27FC236}">
                  <a16:creationId xmlns:a16="http://schemas.microsoft.com/office/drawing/2014/main" id="{5D66984C-E6EB-BDF4-0DF0-2855F7A6C1C8}"/>
                </a:ext>
              </a:extLst>
            </p:cNvPr>
            <p:cNvSpPr/>
            <p:nvPr/>
          </p:nvSpPr>
          <p:spPr>
            <a:xfrm>
              <a:off x="1307842" y="6541464"/>
              <a:ext cx="1416703" cy="541115"/>
            </a:xfrm>
            <a:custGeom>
              <a:avLst/>
              <a:gdLst/>
              <a:ahLst/>
              <a:cxnLst/>
              <a:rect l="l" t="t" r="r" b="b"/>
              <a:pathLst>
                <a:path w="1416703" h="541115">
                  <a:moveTo>
                    <a:pt x="1416703" y="18774"/>
                  </a:moveTo>
                  <a:lnTo>
                    <a:pt x="1416703" y="522340"/>
                  </a:lnTo>
                  <a:cubicBezTo>
                    <a:pt x="1416703" y="527320"/>
                    <a:pt x="1414725" y="532095"/>
                    <a:pt x="1411205" y="535616"/>
                  </a:cubicBezTo>
                  <a:cubicBezTo>
                    <a:pt x="1407684" y="539137"/>
                    <a:pt x="1402908" y="541115"/>
                    <a:pt x="1397929" y="541115"/>
                  </a:cubicBezTo>
                  <a:lnTo>
                    <a:pt x="18774" y="541115"/>
                  </a:lnTo>
                  <a:cubicBezTo>
                    <a:pt x="13795" y="541115"/>
                    <a:pt x="9020" y="539137"/>
                    <a:pt x="5499" y="535616"/>
                  </a:cubicBezTo>
                  <a:cubicBezTo>
                    <a:pt x="1978" y="532095"/>
                    <a:pt x="0" y="527320"/>
                    <a:pt x="0" y="522340"/>
                  </a:cubicBezTo>
                  <a:lnTo>
                    <a:pt x="0" y="18774"/>
                  </a:lnTo>
                  <a:cubicBezTo>
                    <a:pt x="0" y="13795"/>
                    <a:pt x="1978" y="9020"/>
                    <a:pt x="5499" y="5499"/>
                  </a:cubicBezTo>
                  <a:cubicBezTo>
                    <a:pt x="9020" y="1978"/>
                    <a:pt x="13795" y="0"/>
                    <a:pt x="18774" y="0"/>
                  </a:cubicBezTo>
                  <a:lnTo>
                    <a:pt x="1397929" y="0"/>
                  </a:lnTo>
                  <a:cubicBezTo>
                    <a:pt x="1402908" y="0"/>
                    <a:pt x="1407684" y="1978"/>
                    <a:pt x="1411205" y="5499"/>
                  </a:cubicBezTo>
                  <a:cubicBezTo>
                    <a:pt x="1414725" y="9020"/>
                    <a:pt x="1416703" y="13795"/>
                    <a:pt x="1416703" y="18774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4">
              <a:extLst>
                <a:ext uri="{FF2B5EF4-FFF2-40B4-BE49-F238E27FC236}">
                  <a16:creationId xmlns:a16="http://schemas.microsoft.com/office/drawing/2014/main" id="{DF717A5F-4698-6D6D-F116-1E3AE73D983F}"/>
                </a:ext>
              </a:extLst>
            </p:cNvPr>
            <p:cNvSpPr txBox="1"/>
            <p:nvPr/>
          </p:nvSpPr>
          <p:spPr>
            <a:xfrm>
              <a:off x="1307842" y="6484314"/>
              <a:ext cx="1416703" cy="5982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lIns="50800" tIns="50800" rIns="50800" bIns="5080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3306"/>
                </a:lnSpc>
              </a:pPr>
              <a:endParaRPr/>
            </a:p>
          </p:txBody>
        </p:sp>
      </p:grpSp>
      <p:sp>
        <p:nvSpPr>
          <p:cNvPr id="13" name="TextBox 17">
            <a:extLst>
              <a:ext uri="{FF2B5EF4-FFF2-40B4-BE49-F238E27FC236}">
                <a16:creationId xmlns:a16="http://schemas.microsoft.com/office/drawing/2014/main" id="{4F572CA7-CCA2-4AB5-0204-5C49DDE7FAE0}"/>
              </a:ext>
            </a:extLst>
          </p:cNvPr>
          <p:cNvSpPr txBox="1"/>
          <p:nvPr/>
        </p:nvSpPr>
        <p:spPr>
          <a:xfrm>
            <a:off x="524561" y="1042189"/>
            <a:ext cx="10927879" cy="7208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ts val="2940"/>
              </a:lnSpc>
              <a:spcBef>
                <a:spcPct val="0"/>
              </a:spcBef>
              <a:buFont typeface="Wingdings"/>
              <a:buChar char="q"/>
            </a:pPr>
            <a:r>
              <a:rPr lang="en-US" sz="2400">
                <a:solidFill>
                  <a:schemeClr val="bg1"/>
                </a:solidFill>
                <a:latin typeface="Arial"/>
                <a:ea typeface="Calibri"/>
                <a:cs typeface="Arial"/>
                <a:sym typeface="Poppins Bold"/>
              </a:rPr>
              <a:t>This refers to irregularities in the road surface that necessitate a reduction in speed to maintain vehicle control and prevent damage.</a:t>
            </a:r>
            <a:endParaRPr lang="en-US" sz="2400">
              <a:solidFill>
                <a:schemeClr val="bg1"/>
              </a:solidFill>
              <a:latin typeface="Arial"/>
              <a:ea typeface="Calibri"/>
              <a:cs typeface="Arial"/>
            </a:endParaRPr>
          </a:p>
        </p:txBody>
      </p:sp>
      <p:sp>
        <p:nvSpPr>
          <p:cNvPr id="14" name="TextBox 18">
            <a:extLst>
              <a:ext uri="{FF2B5EF4-FFF2-40B4-BE49-F238E27FC236}">
                <a16:creationId xmlns:a16="http://schemas.microsoft.com/office/drawing/2014/main" id="{E495DD58-46A6-CE7C-4D2D-585635AF9BEF}"/>
              </a:ext>
            </a:extLst>
          </p:cNvPr>
          <p:cNvSpPr txBox="1"/>
          <p:nvPr/>
        </p:nvSpPr>
        <p:spPr>
          <a:xfrm>
            <a:off x="794118" y="3123952"/>
            <a:ext cx="3989039" cy="11182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2940"/>
              </a:lnSpc>
            </a:pPr>
            <a:r>
              <a:rPr lang="en-US" sz="2400">
                <a:solidFill>
                  <a:schemeClr val="bg2"/>
                </a:solidFill>
                <a:latin typeface="Arial"/>
                <a:ea typeface="Poppins"/>
                <a:cs typeface="Poppins"/>
                <a:sym typeface="Poppins"/>
              </a:rPr>
              <a:t>According to our observation </a:t>
            </a:r>
            <a:endParaRPr lang="en-US" sz="2400">
              <a:solidFill>
                <a:schemeClr val="bg2"/>
              </a:solidFill>
              <a:latin typeface="Arial"/>
              <a:ea typeface="Poppins"/>
              <a:cs typeface="Poppins"/>
            </a:endParaRPr>
          </a:p>
          <a:p>
            <a:pPr>
              <a:lnSpc>
                <a:spcPts val="2940"/>
              </a:lnSpc>
              <a:spcBef>
                <a:spcPct val="0"/>
              </a:spcBef>
            </a:pPr>
            <a:r>
              <a:rPr lang="en-US" sz="2400">
                <a:solidFill>
                  <a:schemeClr val="bg2"/>
                </a:solidFill>
                <a:latin typeface="Arial"/>
                <a:ea typeface="Poppins"/>
                <a:cs typeface="Poppins"/>
                <a:sym typeface="Poppins"/>
              </a:rPr>
              <a:t>Speed breakers on the road about 8 times from 8 videos.</a:t>
            </a:r>
            <a:endParaRPr lang="en-US" sz="2400">
              <a:solidFill>
                <a:schemeClr val="bg2"/>
              </a:solidFill>
              <a:latin typeface="Arial"/>
              <a:ea typeface="Poppins"/>
              <a:cs typeface="Poppins"/>
            </a:endParaRPr>
          </a:p>
        </p:txBody>
      </p:sp>
      <p:sp>
        <p:nvSpPr>
          <p:cNvPr id="15" name="TextBox 19">
            <a:extLst>
              <a:ext uri="{FF2B5EF4-FFF2-40B4-BE49-F238E27FC236}">
                <a16:creationId xmlns:a16="http://schemas.microsoft.com/office/drawing/2014/main" id="{3C536050-3D47-A97C-E1B6-A8B81E7194BF}"/>
              </a:ext>
            </a:extLst>
          </p:cNvPr>
          <p:cNvSpPr txBox="1"/>
          <p:nvPr/>
        </p:nvSpPr>
        <p:spPr>
          <a:xfrm>
            <a:off x="524972" y="1073"/>
            <a:ext cx="9186010" cy="7951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7039"/>
              </a:lnSpc>
            </a:pPr>
            <a:r>
              <a:rPr lang="en-US" sz="3600" b="1" spc="-3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ea typeface="Calibri"/>
                <a:cs typeface="Calibri"/>
                <a:sym typeface="Agrandir"/>
              </a:rPr>
              <a:t>Speed Breakers /Bumps / Potholes</a:t>
            </a:r>
            <a:endParaRPr lang="en-US" sz="3600" b="1" spc="-3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ea typeface="Calibri"/>
              <a:cs typeface="Calibri"/>
            </a:endParaRPr>
          </a:p>
        </p:txBody>
      </p:sp>
      <p:pic>
        <p:nvPicPr>
          <p:cNvPr id="4" name="ved1">
            <a:hlinkClick r:id="" action="ppaction://media"/>
            <a:extLst>
              <a:ext uri="{FF2B5EF4-FFF2-40B4-BE49-F238E27FC236}">
                <a16:creationId xmlns:a16="http://schemas.microsoft.com/office/drawing/2014/main" id="{AAE5A6FC-F720-F53B-22C4-E9F2395CB0E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548764" y="1967442"/>
            <a:ext cx="5980296" cy="4552950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670550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4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293B"/>
        </a:solidFill>
        <a:effectLst/>
      </p:bgPr>
    </p:bg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ved2">
            <a:hlinkClick r:id="" action="ppaction://media"/>
            <a:extLst>
              <a:ext uri="{FF2B5EF4-FFF2-40B4-BE49-F238E27FC236}">
                <a16:creationId xmlns:a16="http://schemas.microsoft.com/office/drawing/2014/main" id="{3C9C3B60-DF9F-C1AD-242E-96F17D15295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962606" y="1322998"/>
            <a:ext cx="5861334" cy="4986866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B88842B-FAE9-80FD-F30E-7D45DB4DFD64}"/>
              </a:ext>
            </a:extLst>
          </p:cNvPr>
          <p:cNvSpPr txBox="1"/>
          <p:nvPr/>
        </p:nvSpPr>
        <p:spPr>
          <a:xfrm>
            <a:off x="478810" y="395782"/>
            <a:ext cx="6246155" cy="67127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09972"/>
              </a:lnSpc>
            </a:pPr>
            <a:r>
              <a:rPr lang="en-US" sz="3600" b="1">
                <a:solidFill>
                  <a:schemeClr val="bg1"/>
                </a:solidFill>
                <a:latin typeface="Calibri"/>
                <a:sym typeface="Oswald"/>
              </a:rPr>
              <a:t>Some More Example …..</a:t>
            </a:r>
            <a:endParaRPr lang="en-US" sz="3600">
              <a:solidFill>
                <a:schemeClr val="bg1"/>
              </a:solidFill>
              <a:latin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2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293B"/>
        </a:solidFill>
        <a:effectLst/>
      </p:bgPr>
    </p:bg>
    <p:spTree>
      <p:nvGrpSpPr>
        <p:cNvPr id="1" name="Shape 92">
          <a:extLst>
            <a:ext uri="{FF2B5EF4-FFF2-40B4-BE49-F238E27FC236}">
              <a16:creationId xmlns:a16="http://schemas.microsoft.com/office/drawing/2014/main" id="{82102EAA-3024-4745-000B-766F76318F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6DC98E55-6DEC-932A-88C4-0431CD8DAD4F}"/>
              </a:ext>
            </a:extLst>
          </p:cNvPr>
          <p:cNvGrpSpPr/>
          <p:nvPr/>
        </p:nvGrpSpPr>
        <p:grpSpPr>
          <a:xfrm>
            <a:off x="485868" y="3224630"/>
            <a:ext cx="5055027" cy="2175878"/>
            <a:chOff x="1307842" y="6484314"/>
            <a:chExt cx="1416703" cy="598265"/>
          </a:xfrm>
          <a:solidFill>
            <a:srgbClr val="18375F"/>
          </a:solidFill>
        </p:grpSpPr>
        <p:sp>
          <p:nvSpPr>
            <p:cNvPr id="22" name="Freeform 3">
              <a:extLst>
                <a:ext uri="{FF2B5EF4-FFF2-40B4-BE49-F238E27FC236}">
                  <a16:creationId xmlns:a16="http://schemas.microsoft.com/office/drawing/2014/main" id="{F44DC201-7683-D3BB-A9FB-AD10D0D0FB41}"/>
                </a:ext>
              </a:extLst>
            </p:cNvPr>
            <p:cNvSpPr/>
            <p:nvPr/>
          </p:nvSpPr>
          <p:spPr>
            <a:xfrm>
              <a:off x="1307842" y="6541464"/>
              <a:ext cx="1416703" cy="541115"/>
            </a:xfrm>
            <a:custGeom>
              <a:avLst/>
              <a:gdLst/>
              <a:ahLst/>
              <a:cxnLst/>
              <a:rect l="l" t="t" r="r" b="b"/>
              <a:pathLst>
                <a:path w="1416703" h="541115">
                  <a:moveTo>
                    <a:pt x="1416703" y="18774"/>
                  </a:moveTo>
                  <a:lnTo>
                    <a:pt x="1416703" y="522340"/>
                  </a:lnTo>
                  <a:cubicBezTo>
                    <a:pt x="1416703" y="527320"/>
                    <a:pt x="1414725" y="532095"/>
                    <a:pt x="1411205" y="535616"/>
                  </a:cubicBezTo>
                  <a:cubicBezTo>
                    <a:pt x="1407684" y="539137"/>
                    <a:pt x="1402908" y="541115"/>
                    <a:pt x="1397929" y="541115"/>
                  </a:cubicBezTo>
                  <a:lnTo>
                    <a:pt x="18774" y="541115"/>
                  </a:lnTo>
                  <a:cubicBezTo>
                    <a:pt x="13795" y="541115"/>
                    <a:pt x="9020" y="539137"/>
                    <a:pt x="5499" y="535616"/>
                  </a:cubicBezTo>
                  <a:cubicBezTo>
                    <a:pt x="1978" y="532095"/>
                    <a:pt x="0" y="527320"/>
                    <a:pt x="0" y="522340"/>
                  </a:cubicBezTo>
                  <a:lnTo>
                    <a:pt x="0" y="18774"/>
                  </a:lnTo>
                  <a:cubicBezTo>
                    <a:pt x="0" y="13795"/>
                    <a:pt x="1978" y="9020"/>
                    <a:pt x="5499" y="5499"/>
                  </a:cubicBezTo>
                  <a:cubicBezTo>
                    <a:pt x="9020" y="1978"/>
                    <a:pt x="13795" y="0"/>
                    <a:pt x="18774" y="0"/>
                  </a:cubicBezTo>
                  <a:lnTo>
                    <a:pt x="1397929" y="0"/>
                  </a:lnTo>
                  <a:cubicBezTo>
                    <a:pt x="1402908" y="0"/>
                    <a:pt x="1407684" y="1978"/>
                    <a:pt x="1411205" y="5499"/>
                  </a:cubicBezTo>
                  <a:cubicBezTo>
                    <a:pt x="1414725" y="9020"/>
                    <a:pt x="1416703" y="13795"/>
                    <a:pt x="1416703" y="1877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4">
              <a:extLst>
                <a:ext uri="{FF2B5EF4-FFF2-40B4-BE49-F238E27FC236}">
                  <a16:creationId xmlns:a16="http://schemas.microsoft.com/office/drawing/2014/main" id="{3BFB5EBC-B8E4-51EA-1567-F86B0624AC59}"/>
                </a:ext>
              </a:extLst>
            </p:cNvPr>
            <p:cNvSpPr txBox="1"/>
            <p:nvPr/>
          </p:nvSpPr>
          <p:spPr>
            <a:xfrm>
              <a:off x="1307842" y="6484314"/>
              <a:ext cx="1416703" cy="5982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50800" tIns="50800" rIns="50800" bIns="5080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3306"/>
                </a:lnSpc>
              </a:pPr>
              <a:endParaRPr/>
            </a:p>
          </p:txBody>
        </p:sp>
      </p:grpSp>
      <p:sp>
        <p:nvSpPr>
          <p:cNvPr id="13" name="TextBox 17">
            <a:extLst>
              <a:ext uri="{FF2B5EF4-FFF2-40B4-BE49-F238E27FC236}">
                <a16:creationId xmlns:a16="http://schemas.microsoft.com/office/drawing/2014/main" id="{59A11C6C-98BE-BB67-6290-DB31AF2B54F9}"/>
              </a:ext>
            </a:extLst>
          </p:cNvPr>
          <p:cNvSpPr txBox="1"/>
          <p:nvPr/>
        </p:nvSpPr>
        <p:spPr>
          <a:xfrm>
            <a:off x="481844" y="1280563"/>
            <a:ext cx="10853794" cy="11156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ts val="2940"/>
              </a:lnSpc>
              <a:spcBef>
                <a:spcPct val="0"/>
              </a:spcBef>
              <a:buFont typeface="Wingdings"/>
              <a:buChar char="q"/>
            </a:pPr>
            <a:r>
              <a:rPr lang="en-US" sz="2400" b="1">
                <a:solidFill>
                  <a:schemeClr val="bg1"/>
                </a:solidFill>
                <a:latin typeface="Arial"/>
                <a:ea typeface="Calibri" panose="020F0502020204030204" pitchFamily="34" charset="0"/>
                <a:cs typeface="Arial"/>
                <a:sym typeface="Poppins Bold"/>
              </a:rPr>
              <a:t>This typically refers to situations on a two-way road (without a median barrier) where oncoming traffic poses a collision threat, often due to improper overtaking or lane encroachment.</a:t>
            </a:r>
            <a:endParaRPr lang="en-US" sz="2400" b="1">
              <a:solidFill>
                <a:schemeClr val="bg1"/>
              </a:solidFill>
              <a:latin typeface="Arial"/>
              <a:ea typeface="Calibri" panose="020F0502020204030204" pitchFamily="34" charset="0"/>
              <a:cs typeface="Arial"/>
            </a:endParaRPr>
          </a:p>
        </p:txBody>
      </p:sp>
      <p:sp>
        <p:nvSpPr>
          <p:cNvPr id="14" name="TextBox 18">
            <a:extLst>
              <a:ext uri="{FF2B5EF4-FFF2-40B4-BE49-F238E27FC236}">
                <a16:creationId xmlns:a16="http://schemas.microsoft.com/office/drawing/2014/main" id="{86BD1831-B2EA-D749-B58E-917AFD3ECCF9}"/>
              </a:ext>
            </a:extLst>
          </p:cNvPr>
          <p:cNvSpPr txBox="1"/>
          <p:nvPr/>
        </p:nvSpPr>
        <p:spPr>
          <a:xfrm>
            <a:off x="640995" y="3568452"/>
            <a:ext cx="4683519" cy="14875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2940"/>
              </a:lnSpc>
            </a:pPr>
            <a:r>
              <a:rPr lang="en-US" sz="2400" b="1">
                <a:solidFill>
                  <a:schemeClr val="bg2"/>
                </a:solidFill>
                <a:latin typeface="Arial"/>
                <a:ea typeface="Calibri"/>
                <a:cs typeface="Arial"/>
                <a:sym typeface="Poppins"/>
              </a:rPr>
              <a:t>According to our observation </a:t>
            </a:r>
            <a:endParaRPr lang="en-US" sz="2400" b="1">
              <a:solidFill>
                <a:schemeClr val="bg2"/>
              </a:solidFill>
              <a:latin typeface="Arial"/>
              <a:ea typeface="Calibri"/>
              <a:cs typeface="Arial"/>
            </a:endParaRPr>
          </a:p>
          <a:p>
            <a:pPr>
              <a:lnSpc>
                <a:spcPts val="2940"/>
              </a:lnSpc>
              <a:spcBef>
                <a:spcPct val="0"/>
              </a:spcBef>
            </a:pPr>
            <a:r>
              <a:rPr lang="en-US" sz="2400" b="1">
                <a:solidFill>
                  <a:schemeClr val="bg2"/>
                </a:solidFill>
                <a:latin typeface="Arial"/>
                <a:ea typeface="Calibri"/>
                <a:cs typeface="Arial"/>
                <a:sym typeface="Poppins"/>
              </a:rPr>
              <a:t>Vehicle coming from the opposite lane about 13 times from 8 videos.</a:t>
            </a:r>
            <a:endParaRPr lang="en-US" sz="2400" b="1">
              <a:solidFill>
                <a:schemeClr val="bg2"/>
              </a:solidFill>
              <a:latin typeface="Arial"/>
              <a:ea typeface="Calibri"/>
              <a:cs typeface="Arial"/>
            </a:endParaRPr>
          </a:p>
        </p:txBody>
      </p:sp>
      <p:sp>
        <p:nvSpPr>
          <p:cNvPr id="15" name="TextBox 19">
            <a:extLst>
              <a:ext uri="{FF2B5EF4-FFF2-40B4-BE49-F238E27FC236}">
                <a16:creationId xmlns:a16="http://schemas.microsoft.com/office/drawing/2014/main" id="{BB638811-53D7-C6E3-5CBF-DD127BB6EF2E}"/>
              </a:ext>
            </a:extLst>
          </p:cNvPr>
          <p:cNvSpPr txBox="1"/>
          <p:nvPr/>
        </p:nvSpPr>
        <p:spPr>
          <a:xfrm>
            <a:off x="389491" y="241232"/>
            <a:ext cx="10307843" cy="795154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7039"/>
              </a:lnSpc>
            </a:pPr>
            <a:r>
              <a:rPr lang="en-US" sz="3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ea typeface="Calibri"/>
                <a:cs typeface="Arial"/>
              </a:rPr>
              <a:t>Vehicles Coming from the Opposite Lane</a:t>
            </a:r>
            <a:endParaRPr lang="en-US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ea typeface="Calibri"/>
              <a:cs typeface="Arial"/>
            </a:endParaRPr>
          </a:p>
        </p:txBody>
      </p:sp>
      <p:pic>
        <p:nvPicPr>
          <p:cNvPr id="4" name="ved5">
            <a:hlinkClick r:id="" action="ppaction://media"/>
            <a:extLst>
              <a:ext uri="{FF2B5EF4-FFF2-40B4-BE49-F238E27FC236}">
                <a16:creationId xmlns:a16="http://schemas.microsoft.com/office/drawing/2014/main" id="{AFDE7FBC-91B7-DF82-263D-B2D48BBE23C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910510" y="2614749"/>
            <a:ext cx="5644342" cy="3814539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pic>
    </p:spTree>
    <p:extLst>
      <p:ext uri="{BB962C8B-B14F-4D97-AF65-F5344CB8AC3E}">
        <p14:creationId xmlns:p14="http://schemas.microsoft.com/office/powerpoint/2010/main" val="729089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7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16</Slides>
  <Notes>16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RYZEN</dc:creator>
  <cp:revision>3</cp:revision>
  <dcterms:modified xsi:type="dcterms:W3CDTF">2025-11-28T18:58:04Z</dcterms:modified>
</cp:coreProperties>
</file>